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60"/>
  </p:notesMasterIdLst>
  <p:handoutMasterIdLst>
    <p:handoutMasterId r:id="rId61"/>
  </p:handoutMasterIdLst>
  <p:sldIdLst>
    <p:sldId id="633" r:id="rId2"/>
    <p:sldId id="1123" r:id="rId3"/>
    <p:sldId id="1109" r:id="rId4"/>
    <p:sldId id="1151" r:id="rId5"/>
    <p:sldId id="1110" r:id="rId6"/>
    <p:sldId id="1118" r:id="rId7"/>
    <p:sldId id="1112" r:id="rId8"/>
    <p:sldId id="1152" r:id="rId9"/>
    <p:sldId id="1113" r:id="rId10"/>
    <p:sldId id="1153" r:id="rId11"/>
    <p:sldId id="1119" r:id="rId12"/>
    <p:sldId id="1114" r:id="rId13"/>
    <p:sldId id="1115" r:id="rId14"/>
    <p:sldId id="1116" r:id="rId15"/>
    <p:sldId id="635" r:id="rId16"/>
    <p:sldId id="1124" r:id="rId17"/>
    <p:sldId id="1125" r:id="rId18"/>
    <p:sldId id="1126" r:id="rId19"/>
    <p:sldId id="1127" r:id="rId20"/>
    <p:sldId id="1108" r:id="rId21"/>
    <p:sldId id="1128" r:id="rId22"/>
    <p:sldId id="1040" r:id="rId23"/>
    <p:sldId id="1027" r:id="rId24"/>
    <p:sldId id="1032" r:id="rId25"/>
    <p:sldId id="1028" r:id="rId26"/>
    <p:sldId id="1130" r:id="rId27"/>
    <p:sldId id="1131" r:id="rId28"/>
    <p:sldId id="1029" r:id="rId29"/>
    <p:sldId id="1132" r:id="rId30"/>
    <p:sldId id="1030" r:id="rId31"/>
    <p:sldId id="1031" r:id="rId32"/>
    <p:sldId id="1134" r:id="rId33"/>
    <p:sldId id="1033" r:id="rId34"/>
    <p:sldId id="1135" r:id="rId35"/>
    <p:sldId id="1136" r:id="rId36"/>
    <p:sldId id="1035" r:id="rId37"/>
    <p:sldId id="1036" r:id="rId38"/>
    <p:sldId id="1150" r:id="rId39"/>
    <p:sldId id="1037" r:id="rId40"/>
    <p:sldId id="1038" r:id="rId41"/>
    <p:sldId id="1137" r:id="rId42"/>
    <p:sldId id="1041" r:id="rId43"/>
    <p:sldId id="1039" r:id="rId44"/>
    <p:sldId id="1042" r:id="rId45"/>
    <p:sldId id="1138" r:id="rId46"/>
    <p:sldId id="1129" r:id="rId47"/>
    <p:sldId id="1034" r:id="rId48"/>
    <p:sldId id="1140" r:id="rId49"/>
    <p:sldId id="1141" r:id="rId50"/>
    <p:sldId id="1142" r:id="rId51"/>
    <p:sldId id="1143" r:id="rId52"/>
    <p:sldId id="1147" r:id="rId53"/>
    <p:sldId id="1144" r:id="rId54"/>
    <p:sldId id="1145" r:id="rId55"/>
    <p:sldId id="1146" r:id="rId56"/>
    <p:sldId id="1148" r:id="rId57"/>
    <p:sldId id="1149" r:id="rId58"/>
    <p:sldId id="634" r:id="rId59"/>
  </p:sldIdLst>
  <p:sldSz cx="12192000" cy="6858000"/>
  <p:notesSz cx="7023100" cy="9309100"/>
  <p:custDataLst>
    <p:tags r:id="rId6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3222"/>
    <a:srgbClr val="766A62"/>
    <a:srgbClr val="82682E"/>
    <a:srgbClr val="6E6A34"/>
    <a:srgbClr val="9E7E38"/>
    <a:srgbClr val="FFFF65"/>
    <a:srgbClr val="FFFF99"/>
    <a:srgbClr val="BC9642"/>
    <a:srgbClr val="000000"/>
    <a:srgbClr val="D2C9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88" autoAdjust="0"/>
    <p:restoredTop sz="96041" autoAdjust="0"/>
  </p:normalViewPr>
  <p:slideViewPr>
    <p:cSldViewPr snapToGrid="0" snapToObjects="1">
      <p:cViewPr varScale="1">
        <p:scale>
          <a:sx n="113" d="100"/>
          <a:sy n="113" d="100"/>
        </p:scale>
        <p:origin x="376" y="168"/>
      </p:cViewPr>
      <p:guideLst>
        <p:guide orient="horz" pos="2160"/>
        <p:guide pos="3840"/>
      </p:guideLst>
    </p:cSldViewPr>
  </p:slideViewPr>
  <p:outlineViewPr>
    <p:cViewPr>
      <p:scale>
        <a:sx n="33" d="100"/>
        <a:sy n="33" d="100"/>
      </p:scale>
      <p:origin x="0" y="-8334"/>
    </p:cViewPr>
  </p:outlineViewPr>
  <p:notesTextViewPr>
    <p:cViewPr>
      <p:scale>
        <a:sx n="100" d="100"/>
        <a:sy n="100" d="100"/>
      </p:scale>
      <p:origin x="0" y="0"/>
    </p:cViewPr>
  </p:notesTextViewPr>
  <p:sorterViewPr>
    <p:cViewPr>
      <p:scale>
        <a:sx n="150" d="100"/>
        <a:sy n="150" d="100"/>
      </p:scale>
      <p:origin x="0" y="30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E34327-762F-4D26-B513-A3B577A81D73}"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E2ED004E-C757-4FBB-9C2F-9670026FBBF2}">
      <dgm:prSet/>
      <dgm:spPr/>
      <dgm:t>
        <a:bodyPr/>
        <a:lstStyle/>
        <a:p>
          <a:r>
            <a:rPr lang="en-US" dirty="0"/>
            <a:t>Review</a:t>
          </a:r>
        </a:p>
        <a:p>
          <a:r>
            <a:rPr lang="en-US" dirty="0"/>
            <a:t>Counting nulls </a:t>
          </a:r>
        </a:p>
      </dgm:t>
    </dgm:pt>
    <dgm:pt modelId="{8CCBF098-31BB-4B74-859E-61E1F864947F}" type="parTrans" cxnId="{0BAA5C0F-DA20-4E21-B0DF-0F23C8925948}">
      <dgm:prSet/>
      <dgm:spPr/>
      <dgm:t>
        <a:bodyPr/>
        <a:lstStyle/>
        <a:p>
          <a:endParaRPr lang="en-US"/>
        </a:p>
      </dgm:t>
    </dgm:pt>
    <dgm:pt modelId="{87320D8B-E4B9-4C21-9015-A5B77ADA054B}" type="sibTrans" cxnId="{0BAA5C0F-DA20-4E21-B0DF-0F23C8925948}">
      <dgm:prSet/>
      <dgm:spPr/>
      <dgm:t>
        <a:bodyPr/>
        <a:lstStyle/>
        <a:p>
          <a:endParaRPr lang="en-US"/>
        </a:p>
      </dgm:t>
    </dgm:pt>
    <dgm:pt modelId="{840BD817-55F8-4ACC-B0BE-00D999D0E729}">
      <dgm:prSet/>
      <dgm:spPr/>
      <dgm:t>
        <a:bodyPr/>
        <a:lstStyle/>
        <a:p>
          <a:r>
            <a:rPr lang="en-US"/>
            <a:t>Understanding Axis</a:t>
          </a:r>
        </a:p>
      </dgm:t>
    </dgm:pt>
    <dgm:pt modelId="{ABF7771C-0216-45B8-B3FD-5DDE66556AA3}" type="parTrans" cxnId="{A85ABFF9-AA67-47DB-9A46-8EE18BBA24C4}">
      <dgm:prSet/>
      <dgm:spPr/>
      <dgm:t>
        <a:bodyPr/>
        <a:lstStyle/>
        <a:p>
          <a:endParaRPr lang="en-US"/>
        </a:p>
      </dgm:t>
    </dgm:pt>
    <dgm:pt modelId="{52373611-1F56-451E-80CF-E61302318521}" type="sibTrans" cxnId="{A85ABFF9-AA67-47DB-9A46-8EE18BBA24C4}">
      <dgm:prSet/>
      <dgm:spPr/>
      <dgm:t>
        <a:bodyPr/>
        <a:lstStyle/>
        <a:p>
          <a:endParaRPr lang="en-US"/>
        </a:p>
      </dgm:t>
    </dgm:pt>
    <dgm:pt modelId="{DDECB346-66F3-41CB-8115-3F5129B9636D}">
      <dgm:prSet/>
      <dgm:spPr/>
      <dgm:t>
        <a:bodyPr/>
        <a:lstStyle/>
        <a:p>
          <a:r>
            <a:rPr lang="en-US"/>
            <a:t>Series Aggregation</a:t>
          </a:r>
        </a:p>
      </dgm:t>
    </dgm:pt>
    <dgm:pt modelId="{3EFC5B4B-E221-498B-97A1-1803951A73BD}" type="parTrans" cxnId="{378AB148-CEA5-4C03-97A0-6784D941250C}">
      <dgm:prSet/>
      <dgm:spPr/>
      <dgm:t>
        <a:bodyPr/>
        <a:lstStyle/>
        <a:p>
          <a:endParaRPr lang="en-US"/>
        </a:p>
      </dgm:t>
    </dgm:pt>
    <dgm:pt modelId="{9A768BB7-6B73-440D-8A74-847C859ECAFD}" type="sibTrans" cxnId="{378AB148-CEA5-4C03-97A0-6784D941250C}">
      <dgm:prSet/>
      <dgm:spPr/>
      <dgm:t>
        <a:bodyPr/>
        <a:lstStyle/>
        <a:p>
          <a:endParaRPr lang="en-US"/>
        </a:p>
      </dgm:t>
    </dgm:pt>
    <dgm:pt modelId="{C16B1D09-AEA2-4178-8CA2-6D8D8611AFD4}">
      <dgm:prSet/>
      <dgm:spPr/>
      <dgm:t>
        <a:bodyPr/>
        <a:lstStyle/>
        <a:p>
          <a:r>
            <a:rPr lang="en-US"/>
            <a:t>Data Frame Aggregation </a:t>
          </a:r>
        </a:p>
      </dgm:t>
    </dgm:pt>
    <dgm:pt modelId="{898CCCDA-5D9F-4275-B536-D9C6D89DB216}" type="parTrans" cxnId="{33A64EEE-FF7F-45D0-AEDB-477673334207}">
      <dgm:prSet/>
      <dgm:spPr/>
      <dgm:t>
        <a:bodyPr/>
        <a:lstStyle/>
        <a:p>
          <a:endParaRPr lang="en-US"/>
        </a:p>
      </dgm:t>
    </dgm:pt>
    <dgm:pt modelId="{EA19AB13-9779-49B3-9530-40B7D1656266}" type="sibTrans" cxnId="{33A64EEE-FF7F-45D0-AEDB-477673334207}">
      <dgm:prSet/>
      <dgm:spPr/>
      <dgm:t>
        <a:bodyPr/>
        <a:lstStyle/>
        <a:p>
          <a:endParaRPr lang="en-US"/>
        </a:p>
      </dgm:t>
    </dgm:pt>
    <dgm:pt modelId="{645427B0-126A-4F0C-8F15-6A97776C32E0}">
      <dgm:prSet/>
      <dgm:spPr/>
      <dgm:t>
        <a:bodyPr/>
        <a:lstStyle/>
        <a:p>
          <a:r>
            <a:rPr lang="en-US"/>
            <a:t>Group by &amp; Aggregation </a:t>
          </a:r>
        </a:p>
      </dgm:t>
    </dgm:pt>
    <dgm:pt modelId="{37DA3186-FE96-41ED-A639-A4C6F0E8C70B}" type="parTrans" cxnId="{D8062B3F-6A51-45F3-B203-71F014624532}">
      <dgm:prSet/>
      <dgm:spPr/>
      <dgm:t>
        <a:bodyPr/>
        <a:lstStyle/>
        <a:p>
          <a:endParaRPr lang="en-US"/>
        </a:p>
      </dgm:t>
    </dgm:pt>
    <dgm:pt modelId="{E59FBDF5-D2CA-427E-9A24-00D3F7464119}" type="sibTrans" cxnId="{D8062B3F-6A51-45F3-B203-71F014624532}">
      <dgm:prSet/>
      <dgm:spPr/>
      <dgm:t>
        <a:bodyPr/>
        <a:lstStyle/>
        <a:p>
          <a:endParaRPr lang="en-US"/>
        </a:p>
      </dgm:t>
    </dgm:pt>
    <dgm:pt modelId="{3DF90280-B2BF-4022-BB54-81E3C755C0CC}">
      <dgm:prSet/>
      <dgm:spPr/>
      <dgm:t>
        <a:bodyPr/>
        <a:lstStyle/>
        <a:p>
          <a:r>
            <a:rPr lang="en-US"/>
            <a:t>Dealing with Multi-Indexes </a:t>
          </a:r>
        </a:p>
      </dgm:t>
    </dgm:pt>
    <dgm:pt modelId="{3E0E5CDE-03A4-4A94-8BF8-AEC9760B323A}" type="parTrans" cxnId="{5EA42475-7E93-457A-B98C-1D3476B32761}">
      <dgm:prSet/>
      <dgm:spPr/>
      <dgm:t>
        <a:bodyPr/>
        <a:lstStyle/>
        <a:p>
          <a:endParaRPr lang="en-US"/>
        </a:p>
      </dgm:t>
    </dgm:pt>
    <dgm:pt modelId="{B995D8A3-AEBF-4537-B7E7-C56BD4730FAB}" type="sibTrans" cxnId="{5EA42475-7E93-457A-B98C-1D3476B32761}">
      <dgm:prSet/>
      <dgm:spPr/>
      <dgm:t>
        <a:bodyPr/>
        <a:lstStyle/>
        <a:p>
          <a:endParaRPr lang="en-US"/>
        </a:p>
      </dgm:t>
    </dgm:pt>
    <dgm:pt modelId="{57164F17-81F8-CF47-A1A8-AF8609482536}" type="pres">
      <dgm:prSet presAssocID="{47E34327-762F-4D26-B513-A3B577A81D73}" presName="Name0" presStyleCnt="0">
        <dgm:presLayoutVars>
          <dgm:dir/>
          <dgm:resizeHandles val="exact"/>
        </dgm:presLayoutVars>
      </dgm:prSet>
      <dgm:spPr/>
    </dgm:pt>
    <dgm:pt modelId="{DC0BE16B-51F1-5844-977A-6955C2945E58}" type="pres">
      <dgm:prSet presAssocID="{E2ED004E-C757-4FBB-9C2F-9670026FBBF2}" presName="node" presStyleLbl="node1" presStyleIdx="0" presStyleCnt="6">
        <dgm:presLayoutVars>
          <dgm:bulletEnabled val="1"/>
        </dgm:presLayoutVars>
      </dgm:prSet>
      <dgm:spPr/>
    </dgm:pt>
    <dgm:pt modelId="{1B3EA593-418E-EE43-837E-02B70EF58426}" type="pres">
      <dgm:prSet presAssocID="{87320D8B-E4B9-4C21-9015-A5B77ADA054B}" presName="sibTrans" presStyleLbl="sibTrans1D1" presStyleIdx="0" presStyleCnt="5"/>
      <dgm:spPr/>
    </dgm:pt>
    <dgm:pt modelId="{6697C203-969A-5A4F-9B3B-B9912B006A33}" type="pres">
      <dgm:prSet presAssocID="{87320D8B-E4B9-4C21-9015-A5B77ADA054B}" presName="connectorText" presStyleLbl="sibTrans1D1" presStyleIdx="0" presStyleCnt="5"/>
      <dgm:spPr/>
    </dgm:pt>
    <dgm:pt modelId="{1B27ED84-E8EF-1543-B813-FD1A858F9B8F}" type="pres">
      <dgm:prSet presAssocID="{840BD817-55F8-4ACC-B0BE-00D999D0E729}" presName="node" presStyleLbl="node1" presStyleIdx="1" presStyleCnt="6">
        <dgm:presLayoutVars>
          <dgm:bulletEnabled val="1"/>
        </dgm:presLayoutVars>
      </dgm:prSet>
      <dgm:spPr/>
    </dgm:pt>
    <dgm:pt modelId="{316B7EEF-185E-A44B-A82D-04CB1930CF46}" type="pres">
      <dgm:prSet presAssocID="{52373611-1F56-451E-80CF-E61302318521}" presName="sibTrans" presStyleLbl="sibTrans1D1" presStyleIdx="1" presStyleCnt="5"/>
      <dgm:spPr/>
    </dgm:pt>
    <dgm:pt modelId="{3B58CC55-6028-6B49-B11B-28CCDB5A477F}" type="pres">
      <dgm:prSet presAssocID="{52373611-1F56-451E-80CF-E61302318521}" presName="connectorText" presStyleLbl="sibTrans1D1" presStyleIdx="1" presStyleCnt="5"/>
      <dgm:spPr/>
    </dgm:pt>
    <dgm:pt modelId="{E8705CF6-3EA8-8040-BC22-86E74A2399AD}" type="pres">
      <dgm:prSet presAssocID="{DDECB346-66F3-41CB-8115-3F5129B9636D}" presName="node" presStyleLbl="node1" presStyleIdx="2" presStyleCnt="6">
        <dgm:presLayoutVars>
          <dgm:bulletEnabled val="1"/>
        </dgm:presLayoutVars>
      </dgm:prSet>
      <dgm:spPr/>
    </dgm:pt>
    <dgm:pt modelId="{5A7F1572-87B1-6347-AC24-BE9DC29A4555}" type="pres">
      <dgm:prSet presAssocID="{9A768BB7-6B73-440D-8A74-847C859ECAFD}" presName="sibTrans" presStyleLbl="sibTrans1D1" presStyleIdx="2" presStyleCnt="5"/>
      <dgm:spPr/>
    </dgm:pt>
    <dgm:pt modelId="{D93613B1-D6EF-534F-973D-4B8C54F85420}" type="pres">
      <dgm:prSet presAssocID="{9A768BB7-6B73-440D-8A74-847C859ECAFD}" presName="connectorText" presStyleLbl="sibTrans1D1" presStyleIdx="2" presStyleCnt="5"/>
      <dgm:spPr/>
    </dgm:pt>
    <dgm:pt modelId="{AFA51DF4-F94C-A149-A43A-D3DF05768485}" type="pres">
      <dgm:prSet presAssocID="{C16B1D09-AEA2-4178-8CA2-6D8D8611AFD4}" presName="node" presStyleLbl="node1" presStyleIdx="3" presStyleCnt="6">
        <dgm:presLayoutVars>
          <dgm:bulletEnabled val="1"/>
        </dgm:presLayoutVars>
      </dgm:prSet>
      <dgm:spPr/>
    </dgm:pt>
    <dgm:pt modelId="{71FF8058-19EA-C44C-A1A1-7EED0CC3D840}" type="pres">
      <dgm:prSet presAssocID="{EA19AB13-9779-49B3-9530-40B7D1656266}" presName="sibTrans" presStyleLbl="sibTrans1D1" presStyleIdx="3" presStyleCnt="5"/>
      <dgm:spPr/>
    </dgm:pt>
    <dgm:pt modelId="{37C830C5-E9E6-614D-8FD0-3B7C29F414DB}" type="pres">
      <dgm:prSet presAssocID="{EA19AB13-9779-49B3-9530-40B7D1656266}" presName="connectorText" presStyleLbl="sibTrans1D1" presStyleIdx="3" presStyleCnt="5"/>
      <dgm:spPr/>
    </dgm:pt>
    <dgm:pt modelId="{1F835DAC-D04A-5F48-A234-F1CC5C08C3A0}" type="pres">
      <dgm:prSet presAssocID="{645427B0-126A-4F0C-8F15-6A97776C32E0}" presName="node" presStyleLbl="node1" presStyleIdx="4" presStyleCnt="6">
        <dgm:presLayoutVars>
          <dgm:bulletEnabled val="1"/>
        </dgm:presLayoutVars>
      </dgm:prSet>
      <dgm:spPr/>
    </dgm:pt>
    <dgm:pt modelId="{32010FCF-0334-604A-8F6B-D38E2F9CC2B4}" type="pres">
      <dgm:prSet presAssocID="{E59FBDF5-D2CA-427E-9A24-00D3F7464119}" presName="sibTrans" presStyleLbl="sibTrans1D1" presStyleIdx="4" presStyleCnt="5"/>
      <dgm:spPr/>
    </dgm:pt>
    <dgm:pt modelId="{857C51C0-7DB8-8E41-8E29-08D714D9F216}" type="pres">
      <dgm:prSet presAssocID="{E59FBDF5-D2CA-427E-9A24-00D3F7464119}" presName="connectorText" presStyleLbl="sibTrans1D1" presStyleIdx="4" presStyleCnt="5"/>
      <dgm:spPr/>
    </dgm:pt>
    <dgm:pt modelId="{21599940-D021-924C-9681-2EA59A609A85}" type="pres">
      <dgm:prSet presAssocID="{3DF90280-B2BF-4022-BB54-81E3C755C0CC}" presName="node" presStyleLbl="node1" presStyleIdx="5" presStyleCnt="6">
        <dgm:presLayoutVars>
          <dgm:bulletEnabled val="1"/>
        </dgm:presLayoutVars>
      </dgm:prSet>
      <dgm:spPr/>
    </dgm:pt>
  </dgm:ptLst>
  <dgm:cxnLst>
    <dgm:cxn modelId="{A744F302-F8FE-234D-8EC6-7B59CCFB6D55}" type="presOf" srcId="{E59FBDF5-D2CA-427E-9A24-00D3F7464119}" destId="{32010FCF-0334-604A-8F6B-D38E2F9CC2B4}" srcOrd="0" destOrd="0" presId="urn:microsoft.com/office/officeart/2016/7/layout/RepeatingBendingProcessNew"/>
    <dgm:cxn modelId="{0BAA5C0F-DA20-4E21-B0DF-0F23C8925948}" srcId="{47E34327-762F-4D26-B513-A3B577A81D73}" destId="{E2ED004E-C757-4FBB-9C2F-9670026FBBF2}" srcOrd="0" destOrd="0" parTransId="{8CCBF098-31BB-4B74-859E-61E1F864947F}" sibTransId="{87320D8B-E4B9-4C21-9015-A5B77ADA054B}"/>
    <dgm:cxn modelId="{B37F2612-BC3F-F942-BD79-0DD26CA8E36C}" type="presOf" srcId="{52373611-1F56-451E-80CF-E61302318521}" destId="{316B7EEF-185E-A44B-A82D-04CB1930CF46}" srcOrd="0" destOrd="0" presId="urn:microsoft.com/office/officeart/2016/7/layout/RepeatingBendingProcessNew"/>
    <dgm:cxn modelId="{D42FA119-C811-9B4C-BA19-4D1224A11600}" type="presOf" srcId="{47E34327-762F-4D26-B513-A3B577A81D73}" destId="{57164F17-81F8-CF47-A1A8-AF8609482536}" srcOrd="0" destOrd="0" presId="urn:microsoft.com/office/officeart/2016/7/layout/RepeatingBendingProcessNew"/>
    <dgm:cxn modelId="{443C3A32-EEC9-9A4F-B172-8D2D71D508ED}" type="presOf" srcId="{840BD817-55F8-4ACC-B0BE-00D999D0E729}" destId="{1B27ED84-E8EF-1543-B813-FD1A858F9B8F}" srcOrd="0" destOrd="0" presId="urn:microsoft.com/office/officeart/2016/7/layout/RepeatingBendingProcessNew"/>
    <dgm:cxn modelId="{D8062B3F-6A51-45F3-B203-71F014624532}" srcId="{47E34327-762F-4D26-B513-A3B577A81D73}" destId="{645427B0-126A-4F0C-8F15-6A97776C32E0}" srcOrd="4" destOrd="0" parTransId="{37DA3186-FE96-41ED-A639-A4C6F0E8C70B}" sibTransId="{E59FBDF5-D2CA-427E-9A24-00D3F7464119}"/>
    <dgm:cxn modelId="{B4562644-0FE1-A34F-B368-432EC2495B06}" type="presOf" srcId="{DDECB346-66F3-41CB-8115-3F5129B9636D}" destId="{E8705CF6-3EA8-8040-BC22-86E74A2399AD}" srcOrd="0" destOrd="0" presId="urn:microsoft.com/office/officeart/2016/7/layout/RepeatingBendingProcessNew"/>
    <dgm:cxn modelId="{378AB148-CEA5-4C03-97A0-6784D941250C}" srcId="{47E34327-762F-4D26-B513-A3B577A81D73}" destId="{DDECB346-66F3-41CB-8115-3F5129B9636D}" srcOrd="2" destOrd="0" parTransId="{3EFC5B4B-E221-498B-97A1-1803951A73BD}" sibTransId="{9A768BB7-6B73-440D-8A74-847C859ECAFD}"/>
    <dgm:cxn modelId="{0AE76255-AAC9-FF46-8603-6CA2A1481B8D}" type="presOf" srcId="{9A768BB7-6B73-440D-8A74-847C859ECAFD}" destId="{D93613B1-D6EF-534F-973D-4B8C54F85420}" srcOrd="1" destOrd="0" presId="urn:microsoft.com/office/officeart/2016/7/layout/RepeatingBendingProcessNew"/>
    <dgm:cxn modelId="{5F39105F-3A67-1542-9C2A-72769727FE52}" type="presOf" srcId="{E59FBDF5-D2CA-427E-9A24-00D3F7464119}" destId="{857C51C0-7DB8-8E41-8E29-08D714D9F216}" srcOrd="1" destOrd="0" presId="urn:microsoft.com/office/officeart/2016/7/layout/RepeatingBendingProcessNew"/>
    <dgm:cxn modelId="{C7EE8A64-1300-FA4E-BCB8-FBF7CFF2707F}" type="presOf" srcId="{87320D8B-E4B9-4C21-9015-A5B77ADA054B}" destId="{6697C203-969A-5A4F-9B3B-B9912B006A33}" srcOrd="1" destOrd="0" presId="urn:microsoft.com/office/officeart/2016/7/layout/RepeatingBendingProcessNew"/>
    <dgm:cxn modelId="{E9384E6E-7F08-7B49-A3B2-0D7640747A85}" type="presOf" srcId="{EA19AB13-9779-49B3-9530-40B7D1656266}" destId="{37C830C5-E9E6-614D-8FD0-3B7C29F414DB}" srcOrd="1" destOrd="0" presId="urn:microsoft.com/office/officeart/2016/7/layout/RepeatingBendingProcessNew"/>
    <dgm:cxn modelId="{1A545A74-A6DE-A941-B59E-F5C63A373AD5}" type="presOf" srcId="{645427B0-126A-4F0C-8F15-6A97776C32E0}" destId="{1F835DAC-D04A-5F48-A234-F1CC5C08C3A0}" srcOrd="0" destOrd="0" presId="urn:microsoft.com/office/officeart/2016/7/layout/RepeatingBendingProcessNew"/>
    <dgm:cxn modelId="{F57B9D74-F00D-304E-A248-4E4AFE794431}" type="presOf" srcId="{EA19AB13-9779-49B3-9530-40B7D1656266}" destId="{71FF8058-19EA-C44C-A1A1-7EED0CC3D840}" srcOrd="0" destOrd="0" presId="urn:microsoft.com/office/officeart/2016/7/layout/RepeatingBendingProcessNew"/>
    <dgm:cxn modelId="{5EA42475-7E93-457A-B98C-1D3476B32761}" srcId="{47E34327-762F-4D26-B513-A3B577A81D73}" destId="{3DF90280-B2BF-4022-BB54-81E3C755C0CC}" srcOrd="5" destOrd="0" parTransId="{3E0E5CDE-03A4-4A94-8BF8-AEC9760B323A}" sibTransId="{B995D8A3-AEBF-4537-B7E7-C56BD4730FAB}"/>
    <dgm:cxn modelId="{9479AD83-8B72-2543-9863-8DADC1C44CB4}" type="presOf" srcId="{3DF90280-B2BF-4022-BB54-81E3C755C0CC}" destId="{21599940-D021-924C-9681-2EA59A609A85}" srcOrd="0" destOrd="0" presId="urn:microsoft.com/office/officeart/2016/7/layout/RepeatingBendingProcessNew"/>
    <dgm:cxn modelId="{E7263E94-D3BE-3F46-8463-3EE045B27B02}" type="presOf" srcId="{C16B1D09-AEA2-4178-8CA2-6D8D8611AFD4}" destId="{AFA51DF4-F94C-A149-A43A-D3DF05768485}" srcOrd="0" destOrd="0" presId="urn:microsoft.com/office/officeart/2016/7/layout/RepeatingBendingProcessNew"/>
    <dgm:cxn modelId="{B4DAAB96-814B-5F46-B05F-483947A0FA08}" type="presOf" srcId="{9A768BB7-6B73-440D-8A74-847C859ECAFD}" destId="{5A7F1572-87B1-6347-AC24-BE9DC29A4555}" srcOrd="0" destOrd="0" presId="urn:microsoft.com/office/officeart/2016/7/layout/RepeatingBendingProcessNew"/>
    <dgm:cxn modelId="{1FC473AE-808D-F843-B38A-DD7AAA43D8F6}" type="presOf" srcId="{E2ED004E-C757-4FBB-9C2F-9670026FBBF2}" destId="{DC0BE16B-51F1-5844-977A-6955C2945E58}" srcOrd="0" destOrd="0" presId="urn:microsoft.com/office/officeart/2016/7/layout/RepeatingBendingProcessNew"/>
    <dgm:cxn modelId="{01FAA8B6-9F9C-3F44-8DC5-38693F5C10A3}" type="presOf" srcId="{87320D8B-E4B9-4C21-9015-A5B77ADA054B}" destId="{1B3EA593-418E-EE43-837E-02B70EF58426}" srcOrd="0" destOrd="0" presId="urn:microsoft.com/office/officeart/2016/7/layout/RepeatingBendingProcessNew"/>
    <dgm:cxn modelId="{33A64EEE-FF7F-45D0-AEDB-477673334207}" srcId="{47E34327-762F-4D26-B513-A3B577A81D73}" destId="{C16B1D09-AEA2-4178-8CA2-6D8D8611AFD4}" srcOrd="3" destOrd="0" parTransId="{898CCCDA-5D9F-4275-B536-D9C6D89DB216}" sibTransId="{EA19AB13-9779-49B3-9530-40B7D1656266}"/>
    <dgm:cxn modelId="{A85ABFF9-AA67-47DB-9A46-8EE18BBA24C4}" srcId="{47E34327-762F-4D26-B513-A3B577A81D73}" destId="{840BD817-55F8-4ACC-B0BE-00D999D0E729}" srcOrd="1" destOrd="0" parTransId="{ABF7771C-0216-45B8-B3FD-5DDE66556AA3}" sibTransId="{52373611-1F56-451E-80CF-E61302318521}"/>
    <dgm:cxn modelId="{2186CDFF-349C-2845-BBFD-DD976473EBC8}" type="presOf" srcId="{52373611-1F56-451E-80CF-E61302318521}" destId="{3B58CC55-6028-6B49-B11B-28CCDB5A477F}" srcOrd="1" destOrd="0" presId="urn:microsoft.com/office/officeart/2016/7/layout/RepeatingBendingProcessNew"/>
    <dgm:cxn modelId="{AF45263D-B95E-E442-A8B0-B08080AD8823}" type="presParOf" srcId="{57164F17-81F8-CF47-A1A8-AF8609482536}" destId="{DC0BE16B-51F1-5844-977A-6955C2945E58}" srcOrd="0" destOrd="0" presId="urn:microsoft.com/office/officeart/2016/7/layout/RepeatingBendingProcessNew"/>
    <dgm:cxn modelId="{2E111793-CBE1-DA48-88F5-B0CD882E32AA}" type="presParOf" srcId="{57164F17-81F8-CF47-A1A8-AF8609482536}" destId="{1B3EA593-418E-EE43-837E-02B70EF58426}" srcOrd="1" destOrd="0" presId="urn:microsoft.com/office/officeart/2016/7/layout/RepeatingBendingProcessNew"/>
    <dgm:cxn modelId="{A5C65A05-8141-4C4D-A86E-3DEF693DA855}" type="presParOf" srcId="{1B3EA593-418E-EE43-837E-02B70EF58426}" destId="{6697C203-969A-5A4F-9B3B-B9912B006A33}" srcOrd="0" destOrd="0" presId="urn:microsoft.com/office/officeart/2016/7/layout/RepeatingBendingProcessNew"/>
    <dgm:cxn modelId="{A3006703-9D86-F742-AE95-1E7E9F4E6D44}" type="presParOf" srcId="{57164F17-81F8-CF47-A1A8-AF8609482536}" destId="{1B27ED84-E8EF-1543-B813-FD1A858F9B8F}" srcOrd="2" destOrd="0" presId="urn:microsoft.com/office/officeart/2016/7/layout/RepeatingBendingProcessNew"/>
    <dgm:cxn modelId="{E6D397B9-9B16-2C4C-977E-0EC5FEA32485}" type="presParOf" srcId="{57164F17-81F8-CF47-A1A8-AF8609482536}" destId="{316B7EEF-185E-A44B-A82D-04CB1930CF46}" srcOrd="3" destOrd="0" presId="urn:microsoft.com/office/officeart/2016/7/layout/RepeatingBendingProcessNew"/>
    <dgm:cxn modelId="{DE40C89A-B1BE-6D49-88F1-C99C0E47EA8D}" type="presParOf" srcId="{316B7EEF-185E-A44B-A82D-04CB1930CF46}" destId="{3B58CC55-6028-6B49-B11B-28CCDB5A477F}" srcOrd="0" destOrd="0" presId="urn:microsoft.com/office/officeart/2016/7/layout/RepeatingBendingProcessNew"/>
    <dgm:cxn modelId="{9C43241A-1206-AE46-BB62-0C02174C8D38}" type="presParOf" srcId="{57164F17-81F8-CF47-A1A8-AF8609482536}" destId="{E8705CF6-3EA8-8040-BC22-86E74A2399AD}" srcOrd="4" destOrd="0" presId="urn:microsoft.com/office/officeart/2016/7/layout/RepeatingBendingProcessNew"/>
    <dgm:cxn modelId="{E957EAAB-8EBB-9C40-AA82-03E7752E5665}" type="presParOf" srcId="{57164F17-81F8-CF47-A1A8-AF8609482536}" destId="{5A7F1572-87B1-6347-AC24-BE9DC29A4555}" srcOrd="5" destOrd="0" presId="urn:microsoft.com/office/officeart/2016/7/layout/RepeatingBendingProcessNew"/>
    <dgm:cxn modelId="{33745065-E492-C544-A8E8-6595915A8474}" type="presParOf" srcId="{5A7F1572-87B1-6347-AC24-BE9DC29A4555}" destId="{D93613B1-D6EF-534F-973D-4B8C54F85420}" srcOrd="0" destOrd="0" presId="urn:microsoft.com/office/officeart/2016/7/layout/RepeatingBendingProcessNew"/>
    <dgm:cxn modelId="{B0BDB76D-FD6E-4F4A-A061-DBB47C35303B}" type="presParOf" srcId="{57164F17-81F8-CF47-A1A8-AF8609482536}" destId="{AFA51DF4-F94C-A149-A43A-D3DF05768485}" srcOrd="6" destOrd="0" presId="urn:microsoft.com/office/officeart/2016/7/layout/RepeatingBendingProcessNew"/>
    <dgm:cxn modelId="{8565DA95-2BD5-D540-9E58-02FCE323A8C0}" type="presParOf" srcId="{57164F17-81F8-CF47-A1A8-AF8609482536}" destId="{71FF8058-19EA-C44C-A1A1-7EED0CC3D840}" srcOrd="7" destOrd="0" presId="urn:microsoft.com/office/officeart/2016/7/layout/RepeatingBendingProcessNew"/>
    <dgm:cxn modelId="{4BF8BD82-9DD8-454D-8B28-AA43085A94D8}" type="presParOf" srcId="{71FF8058-19EA-C44C-A1A1-7EED0CC3D840}" destId="{37C830C5-E9E6-614D-8FD0-3B7C29F414DB}" srcOrd="0" destOrd="0" presId="urn:microsoft.com/office/officeart/2016/7/layout/RepeatingBendingProcessNew"/>
    <dgm:cxn modelId="{BACE4685-A8BC-6041-89BD-9B8BA1565A20}" type="presParOf" srcId="{57164F17-81F8-CF47-A1A8-AF8609482536}" destId="{1F835DAC-D04A-5F48-A234-F1CC5C08C3A0}" srcOrd="8" destOrd="0" presId="urn:microsoft.com/office/officeart/2016/7/layout/RepeatingBendingProcessNew"/>
    <dgm:cxn modelId="{823ABECA-1280-A544-939D-71E002C939FC}" type="presParOf" srcId="{57164F17-81F8-CF47-A1A8-AF8609482536}" destId="{32010FCF-0334-604A-8F6B-D38E2F9CC2B4}" srcOrd="9" destOrd="0" presId="urn:microsoft.com/office/officeart/2016/7/layout/RepeatingBendingProcessNew"/>
    <dgm:cxn modelId="{364C5576-3CD2-4848-ADC2-C86E6CB516C7}" type="presParOf" srcId="{32010FCF-0334-604A-8F6B-D38E2F9CC2B4}" destId="{857C51C0-7DB8-8E41-8E29-08D714D9F216}" srcOrd="0" destOrd="0" presId="urn:microsoft.com/office/officeart/2016/7/layout/RepeatingBendingProcessNew"/>
    <dgm:cxn modelId="{31AEA9C0-AC76-5946-A123-BE5CBD26454F}" type="presParOf" srcId="{57164F17-81F8-CF47-A1A8-AF8609482536}" destId="{21599940-D021-924C-9681-2EA59A609A85}"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898AA5-123B-4B17-93B8-2A5883D7A43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5864C00-81FE-4D36-BD78-F23B633D3BC3}">
      <dgm:prSet/>
      <dgm:spPr/>
      <dgm:t>
        <a:bodyPr/>
        <a:lstStyle/>
        <a:p>
          <a:r>
            <a:rPr lang="en-US"/>
            <a:t>Remember that a A Series </a:t>
          </a:r>
        </a:p>
      </dgm:t>
    </dgm:pt>
    <dgm:pt modelId="{AC8FA7C1-46E1-40CF-8F90-658BD76E6EC6}" type="parTrans" cxnId="{33B7B0A0-3692-41E6-BECC-1474A8C736A6}">
      <dgm:prSet/>
      <dgm:spPr/>
      <dgm:t>
        <a:bodyPr/>
        <a:lstStyle/>
        <a:p>
          <a:endParaRPr lang="en-US"/>
        </a:p>
      </dgm:t>
    </dgm:pt>
    <dgm:pt modelId="{1D9417D8-FFBA-44CE-BFB6-B762155939FC}" type="sibTrans" cxnId="{33B7B0A0-3692-41E6-BECC-1474A8C736A6}">
      <dgm:prSet/>
      <dgm:spPr/>
      <dgm:t>
        <a:bodyPr/>
        <a:lstStyle/>
        <a:p>
          <a:endParaRPr lang="en-US"/>
        </a:p>
      </dgm:t>
    </dgm:pt>
    <dgm:pt modelId="{7D29B997-C4DD-4732-9E00-7073989B4859}">
      <dgm:prSet/>
      <dgm:spPr/>
      <dgm:t>
        <a:bodyPr/>
        <a:lstStyle/>
        <a:p>
          <a:r>
            <a:rPr lang="en-US"/>
            <a:t>“is a one-dimensional labeled array that is often used to represent a single column of data”</a:t>
          </a:r>
        </a:p>
      </dgm:t>
    </dgm:pt>
    <dgm:pt modelId="{19C36F90-59B5-4F48-A246-39B54F287504}" type="parTrans" cxnId="{62AA7EA7-0B06-4915-8D59-F89C71BBDAA6}">
      <dgm:prSet/>
      <dgm:spPr/>
      <dgm:t>
        <a:bodyPr/>
        <a:lstStyle/>
        <a:p>
          <a:endParaRPr lang="en-US"/>
        </a:p>
      </dgm:t>
    </dgm:pt>
    <dgm:pt modelId="{74B53E68-CBA3-45AE-BC8F-2A8B4F88D20E}" type="sibTrans" cxnId="{62AA7EA7-0B06-4915-8D59-F89C71BBDAA6}">
      <dgm:prSet/>
      <dgm:spPr/>
      <dgm:t>
        <a:bodyPr/>
        <a:lstStyle/>
        <a:p>
          <a:endParaRPr lang="en-US"/>
        </a:p>
      </dgm:t>
    </dgm:pt>
    <dgm:pt modelId="{5BA4129F-9B0C-4C12-AEE3-1FE3440F8A41}">
      <dgm:prSet/>
      <dgm:spPr/>
      <dgm:t>
        <a:bodyPr/>
        <a:lstStyle/>
        <a:p>
          <a:r>
            <a:rPr lang="en-US"/>
            <a:t>A single column of data from a data frame using a single set of brackets data[column]</a:t>
          </a:r>
        </a:p>
      </dgm:t>
    </dgm:pt>
    <dgm:pt modelId="{A839E59A-E49C-4E30-9F97-6C4DC9575E0E}" type="parTrans" cxnId="{03E1F033-6065-4D82-9C27-03D5E5FB13B9}">
      <dgm:prSet/>
      <dgm:spPr/>
      <dgm:t>
        <a:bodyPr/>
        <a:lstStyle/>
        <a:p>
          <a:endParaRPr lang="en-US"/>
        </a:p>
      </dgm:t>
    </dgm:pt>
    <dgm:pt modelId="{EBBEF4F1-EAA1-4300-8D4A-F614EC6F2F8D}" type="sibTrans" cxnId="{03E1F033-6065-4D82-9C27-03D5E5FB13B9}">
      <dgm:prSet/>
      <dgm:spPr/>
      <dgm:t>
        <a:bodyPr/>
        <a:lstStyle/>
        <a:p>
          <a:endParaRPr lang="en-US"/>
        </a:p>
      </dgm:t>
    </dgm:pt>
    <dgm:pt modelId="{CD40A885-6AE8-4E3E-97EA-E753577CA2DF}">
      <dgm:prSet/>
      <dgm:spPr/>
      <dgm:t>
        <a:bodyPr/>
        <a:lstStyle/>
        <a:p>
          <a:r>
            <a:rPr lang="en-US"/>
            <a:t>Series Aggregation:</a:t>
          </a:r>
        </a:p>
      </dgm:t>
    </dgm:pt>
    <dgm:pt modelId="{B205A4CF-057B-47C2-8DED-EA6AC98474F7}" type="parTrans" cxnId="{8F6D082F-18D6-4ED8-B0A6-70794B97B06C}">
      <dgm:prSet/>
      <dgm:spPr/>
      <dgm:t>
        <a:bodyPr/>
        <a:lstStyle/>
        <a:p>
          <a:endParaRPr lang="en-US"/>
        </a:p>
      </dgm:t>
    </dgm:pt>
    <dgm:pt modelId="{5A4178B5-789B-408C-AF44-ACC42E25B195}" type="sibTrans" cxnId="{8F6D082F-18D6-4ED8-B0A6-70794B97B06C}">
      <dgm:prSet/>
      <dgm:spPr/>
      <dgm:t>
        <a:bodyPr/>
        <a:lstStyle/>
        <a:p>
          <a:endParaRPr lang="en-US"/>
        </a:p>
      </dgm:t>
    </dgm:pt>
    <dgm:pt modelId="{D26A5C73-B288-4E1E-B346-DEFB11C0643E}">
      <dgm:prSet/>
      <dgm:spPr/>
      <dgm:t>
        <a:bodyPr/>
        <a:lstStyle/>
        <a:p>
          <a:r>
            <a:rPr lang="en-US"/>
            <a:t>Series aggregation allows us to summarize a single column of data.</a:t>
          </a:r>
        </a:p>
      </dgm:t>
    </dgm:pt>
    <dgm:pt modelId="{DE564E8C-C52F-41F0-A57C-331BD835719D}" type="parTrans" cxnId="{95DCA844-9F32-4063-9A51-D4EE3B3DF034}">
      <dgm:prSet/>
      <dgm:spPr/>
      <dgm:t>
        <a:bodyPr/>
        <a:lstStyle/>
        <a:p>
          <a:endParaRPr lang="en-US"/>
        </a:p>
      </dgm:t>
    </dgm:pt>
    <dgm:pt modelId="{70395588-69C4-4DCD-A1F7-3F3EE87BC1F8}" type="sibTrans" cxnId="{95DCA844-9F32-4063-9A51-D4EE3B3DF034}">
      <dgm:prSet/>
      <dgm:spPr/>
      <dgm:t>
        <a:bodyPr/>
        <a:lstStyle/>
        <a:p>
          <a:endParaRPr lang="en-US"/>
        </a:p>
      </dgm:t>
    </dgm:pt>
    <dgm:pt modelId="{3D3D0B55-5B77-405F-9191-4F95FEDAC30D}">
      <dgm:prSet/>
      <dgm:spPr/>
      <dgm:t>
        <a:bodyPr/>
        <a:lstStyle/>
        <a:p>
          <a:r>
            <a:rPr lang="en-US"/>
            <a:t>calculate statistics and perform computations on specific data points.</a:t>
          </a:r>
        </a:p>
      </dgm:t>
    </dgm:pt>
    <dgm:pt modelId="{90BE8342-CCE1-49D6-8E22-C69020C22D3D}" type="parTrans" cxnId="{832F373F-CBC7-4B8E-B06D-C8A54D36F345}">
      <dgm:prSet/>
      <dgm:spPr/>
      <dgm:t>
        <a:bodyPr/>
        <a:lstStyle/>
        <a:p>
          <a:endParaRPr lang="en-US"/>
        </a:p>
      </dgm:t>
    </dgm:pt>
    <dgm:pt modelId="{B298E243-3544-4A0B-97A3-F40E0ECEE89D}" type="sibTrans" cxnId="{832F373F-CBC7-4B8E-B06D-C8A54D36F345}">
      <dgm:prSet/>
      <dgm:spPr/>
      <dgm:t>
        <a:bodyPr/>
        <a:lstStyle/>
        <a:p>
          <a:endParaRPr lang="en-US"/>
        </a:p>
      </dgm:t>
    </dgm:pt>
    <dgm:pt modelId="{5D6243F3-9A1C-CA41-8C68-7A3A53362805}" type="pres">
      <dgm:prSet presAssocID="{86898AA5-123B-4B17-93B8-2A5883D7A43D}" presName="linear" presStyleCnt="0">
        <dgm:presLayoutVars>
          <dgm:dir/>
          <dgm:animLvl val="lvl"/>
          <dgm:resizeHandles val="exact"/>
        </dgm:presLayoutVars>
      </dgm:prSet>
      <dgm:spPr/>
    </dgm:pt>
    <dgm:pt modelId="{9018339E-7AFC-7E40-95A4-929CCC73A2FD}" type="pres">
      <dgm:prSet presAssocID="{95864C00-81FE-4D36-BD78-F23B633D3BC3}" presName="parentLin" presStyleCnt="0"/>
      <dgm:spPr/>
    </dgm:pt>
    <dgm:pt modelId="{45CCB349-A84D-B94C-8250-0C47507C6221}" type="pres">
      <dgm:prSet presAssocID="{95864C00-81FE-4D36-BD78-F23B633D3BC3}" presName="parentLeftMargin" presStyleLbl="node1" presStyleIdx="0" presStyleCnt="2"/>
      <dgm:spPr/>
    </dgm:pt>
    <dgm:pt modelId="{071F3877-9666-6643-BA8B-D33C3E2BD35F}" type="pres">
      <dgm:prSet presAssocID="{95864C00-81FE-4D36-BD78-F23B633D3BC3}" presName="parentText" presStyleLbl="node1" presStyleIdx="0" presStyleCnt="2">
        <dgm:presLayoutVars>
          <dgm:chMax val="0"/>
          <dgm:bulletEnabled val="1"/>
        </dgm:presLayoutVars>
      </dgm:prSet>
      <dgm:spPr/>
    </dgm:pt>
    <dgm:pt modelId="{E49E1B44-D2AF-7F4C-A64C-87084EA53A10}" type="pres">
      <dgm:prSet presAssocID="{95864C00-81FE-4D36-BD78-F23B633D3BC3}" presName="negativeSpace" presStyleCnt="0"/>
      <dgm:spPr/>
    </dgm:pt>
    <dgm:pt modelId="{47AFA6BD-325F-E245-95B7-4710F2F248D5}" type="pres">
      <dgm:prSet presAssocID="{95864C00-81FE-4D36-BD78-F23B633D3BC3}" presName="childText" presStyleLbl="conFgAcc1" presStyleIdx="0" presStyleCnt="2">
        <dgm:presLayoutVars>
          <dgm:bulletEnabled val="1"/>
        </dgm:presLayoutVars>
      </dgm:prSet>
      <dgm:spPr/>
    </dgm:pt>
    <dgm:pt modelId="{0F61246E-4AC5-7144-88EC-2B638465A454}" type="pres">
      <dgm:prSet presAssocID="{1D9417D8-FFBA-44CE-BFB6-B762155939FC}" presName="spaceBetweenRectangles" presStyleCnt="0"/>
      <dgm:spPr/>
    </dgm:pt>
    <dgm:pt modelId="{F98D9BE7-DF96-CD43-85ED-A4198D9C94B3}" type="pres">
      <dgm:prSet presAssocID="{CD40A885-6AE8-4E3E-97EA-E753577CA2DF}" presName="parentLin" presStyleCnt="0"/>
      <dgm:spPr/>
    </dgm:pt>
    <dgm:pt modelId="{FF34629F-0B3C-3D40-893A-B3AAF105B562}" type="pres">
      <dgm:prSet presAssocID="{CD40A885-6AE8-4E3E-97EA-E753577CA2DF}" presName="parentLeftMargin" presStyleLbl="node1" presStyleIdx="0" presStyleCnt="2"/>
      <dgm:spPr/>
    </dgm:pt>
    <dgm:pt modelId="{90F25413-2EF0-B74E-9084-5ADCA2EAE9A2}" type="pres">
      <dgm:prSet presAssocID="{CD40A885-6AE8-4E3E-97EA-E753577CA2DF}" presName="parentText" presStyleLbl="node1" presStyleIdx="1" presStyleCnt="2">
        <dgm:presLayoutVars>
          <dgm:chMax val="0"/>
          <dgm:bulletEnabled val="1"/>
        </dgm:presLayoutVars>
      </dgm:prSet>
      <dgm:spPr/>
    </dgm:pt>
    <dgm:pt modelId="{77A4BA93-B9D8-B240-B192-5D70D25DE888}" type="pres">
      <dgm:prSet presAssocID="{CD40A885-6AE8-4E3E-97EA-E753577CA2DF}" presName="negativeSpace" presStyleCnt="0"/>
      <dgm:spPr/>
    </dgm:pt>
    <dgm:pt modelId="{C28F2E30-1C85-D641-BB80-7BDFC94B3D98}" type="pres">
      <dgm:prSet presAssocID="{CD40A885-6AE8-4E3E-97EA-E753577CA2DF}" presName="childText" presStyleLbl="conFgAcc1" presStyleIdx="1" presStyleCnt="2">
        <dgm:presLayoutVars>
          <dgm:bulletEnabled val="1"/>
        </dgm:presLayoutVars>
      </dgm:prSet>
      <dgm:spPr/>
    </dgm:pt>
  </dgm:ptLst>
  <dgm:cxnLst>
    <dgm:cxn modelId="{F4E6CF02-CCBF-924B-AD1E-B1E6E5E4CA3C}" type="presOf" srcId="{95864C00-81FE-4D36-BD78-F23B633D3BC3}" destId="{071F3877-9666-6643-BA8B-D33C3E2BD35F}" srcOrd="1" destOrd="0" presId="urn:microsoft.com/office/officeart/2005/8/layout/list1"/>
    <dgm:cxn modelId="{E2530A2B-E0F6-654C-B581-F16F38811F36}" type="presOf" srcId="{86898AA5-123B-4B17-93B8-2A5883D7A43D}" destId="{5D6243F3-9A1C-CA41-8C68-7A3A53362805}" srcOrd="0" destOrd="0" presId="urn:microsoft.com/office/officeart/2005/8/layout/list1"/>
    <dgm:cxn modelId="{8F6D082F-18D6-4ED8-B0A6-70794B97B06C}" srcId="{86898AA5-123B-4B17-93B8-2A5883D7A43D}" destId="{CD40A885-6AE8-4E3E-97EA-E753577CA2DF}" srcOrd="1" destOrd="0" parTransId="{B205A4CF-057B-47C2-8DED-EA6AC98474F7}" sibTransId="{5A4178B5-789B-408C-AF44-ACC42E25B195}"/>
    <dgm:cxn modelId="{03E1F033-6065-4D82-9C27-03D5E5FB13B9}" srcId="{95864C00-81FE-4D36-BD78-F23B633D3BC3}" destId="{5BA4129F-9B0C-4C12-AEE3-1FE3440F8A41}" srcOrd="1" destOrd="0" parTransId="{A839E59A-E49C-4E30-9F97-6C4DC9575E0E}" sibTransId="{EBBEF4F1-EAA1-4300-8D4A-F614EC6F2F8D}"/>
    <dgm:cxn modelId="{D2DA2E3D-A4B7-3B41-AC0E-D361B25D5DAB}" type="presOf" srcId="{CD40A885-6AE8-4E3E-97EA-E753577CA2DF}" destId="{FF34629F-0B3C-3D40-893A-B3AAF105B562}" srcOrd="0" destOrd="0" presId="urn:microsoft.com/office/officeart/2005/8/layout/list1"/>
    <dgm:cxn modelId="{832F373F-CBC7-4B8E-B06D-C8A54D36F345}" srcId="{CD40A885-6AE8-4E3E-97EA-E753577CA2DF}" destId="{3D3D0B55-5B77-405F-9191-4F95FEDAC30D}" srcOrd="1" destOrd="0" parTransId="{90BE8342-CCE1-49D6-8E22-C69020C22D3D}" sibTransId="{B298E243-3544-4A0B-97A3-F40E0ECEE89D}"/>
    <dgm:cxn modelId="{95DCA844-9F32-4063-9A51-D4EE3B3DF034}" srcId="{CD40A885-6AE8-4E3E-97EA-E753577CA2DF}" destId="{D26A5C73-B288-4E1E-B346-DEFB11C0643E}" srcOrd="0" destOrd="0" parTransId="{DE564E8C-C52F-41F0-A57C-331BD835719D}" sibTransId="{70395588-69C4-4DCD-A1F7-3F3EE87BC1F8}"/>
    <dgm:cxn modelId="{D972E760-348A-E04C-88FE-F48E5A091F92}" type="presOf" srcId="{5BA4129F-9B0C-4C12-AEE3-1FE3440F8A41}" destId="{47AFA6BD-325F-E245-95B7-4710F2F248D5}" srcOrd="0" destOrd="1" presId="urn:microsoft.com/office/officeart/2005/8/layout/list1"/>
    <dgm:cxn modelId="{ADD1E36C-9774-884C-ADA6-5B3BBCC46890}" type="presOf" srcId="{D26A5C73-B288-4E1E-B346-DEFB11C0643E}" destId="{C28F2E30-1C85-D641-BB80-7BDFC94B3D98}" srcOrd="0" destOrd="0" presId="urn:microsoft.com/office/officeart/2005/8/layout/list1"/>
    <dgm:cxn modelId="{1B809F9D-6416-B34C-BB3C-BC617119379F}" type="presOf" srcId="{95864C00-81FE-4D36-BD78-F23B633D3BC3}" destId="{45CCB349-A84D-B94C-8250-0C47507C6221}" srcOrd="0" destOrd="0" presId="urn:microsoft.com/office/officeart/2005/8/layout/list1"/>
    <dgm:cxn modelId="{33B7B0A0-3692-41E6-BECC-1474A8C736A6}" srcId="{86898AA5-123B-4B17-93B8-2A5883D7A43D}" destId="{95864C00-81FE-4D36-BD78-F23B633D3BC3}" srcOrd="0" destOrd="0" parTransId="{AC8FA7C1-46E1-40CF-8F90-658BD76E6EC6}" sibTransId="{1D9417D8-FFBA-44CE-BFB6-B762155939FC}"/>
    <dgm:cxn modelId="{62AA7EA7-0B06-4915-8D59-F89C71BBDAA6}" srcId="{95864C00-81FE-4D36-BD78-F23B633D3BC3}" destId="{7D29B997-C4DD-4732-9E00-7073989B4859}" srcOrd="0" destOrd="0" parTransId="{19C36F90-59B5-4F48-A246-39B54F287504}" sibTransId="{74B53E68-CBA3-45AE-BC8F-2A8B4F88D20E}"/>
    <dgm:cxn modelId="{73E207B8-211E-4E43-A3A5-DD18CFEE5ADC}" type="presOf" srcId="{7D29B997-C4DD-4732-9E00-7073989B4859}" destId="{47AFA6BD-325F-E245-95B7-4710F2F248D5}" srcOrd="0" destOrd="0" presId="urn:microsoft.com/office/officeart/2005/8/layout/list1"/>
    <dgm:cxn modelId="{B58ADFB9-CE42-BB4E-8CC4-2211CEED4382}" type="presOf" srcId="{3D3D0B55-5B77-405F-9191-4F95FEDAC30D}" destId="{C28F2E30-1C85-D641-BB80-7BDFC94B3D98}" srcOrd="0" destOrd="1" presId="urn:microsoft.com/office/officeart/2005/8/layout/list1"/>
    <dgm:cxn modelId="{CA9A74D4-94B3-CD46-B02E-E3B7580021DD}" type="presOf" srcId="{CD40A885-6AE8-4E3E-97EA-E753577CA2DF}" destId="{90F25413-2EF0-B74E-9084-5ADCA2EAE9A2}" srcOrd="1" destOrd="0" presId="urn:microsoft.com/office/officeart/2005/8/layout/list1"/>
    <dgm:cxn modelId="{AAC8C9FF-01CF-0B4C-8A85-89F38E61256D}" type="presParOf" srcId="{5D6243F3-9A1C-CA41-8C68-7A3A53362805}" destId="{9018339E-7AFC-7E40-95A4-929CCC73A2FD}" srcOrd="0" destOrd="0" presId="urn:microsoft.com/office/officeart/2005/8/layout/list1"/>
    <dgm:cxn modelId="{59FB5760-72B0-5940-A15D-D5299026822B}" type="presParOf" srcId="{9018339E-7AFC-7E40-95A4-929CCC73A2FD}" destId="{45CCB349-A84D-B94C-8250-0C47507C6221}" srcOrd="0" destOrd="0" presId="urn:microsoft.com/office/officeart/2005/8/layout/list1"/>
    <dgm:cxn modelId="{AA94C0AD-DAA4-7F4B-AAF5-9334EF1F6D44}" type="presParOf" srcId="{9018339E-7AFC-7E40-95A4-929CCC73A2FD}" destId="{071F3877-9666-6643-BA8B-D33C3E2BD35F}" srcOrd="1" destOrd="0" presId="urn:microsoft.com/office/officeart/2005/8/layout/list1"/>
    <dgm:cxn modelId="{14B51D59-DDF3-414A-97BC-94C744049EA1}" type="presParOf" srcId="{5D6243F3-9A1C-CA41-8C68-7A3A53362805}" destId="{E49E1B44-D2AF-7F4C-A64C-87084EA53A10}" srcOrd="1" destOrd="0" presId="urn:microsoft.com/office/officeart/2005/8/layout/list1"/>
    <dgm:cxn modelId="{88729618-1BCA-8F4D-9C95-B6699A92A84A}" type="presParOf" srcId="{5D6243F3-9A1C-CA41-8C68-7A3A53362805}" destId="{47AFA6BD-325F-E245-95B7-4710F2F248D5}" srcOrd="2" destOrd="0" presId="urn:microsoft.com/office/officeart/2005/8/layout/list1"/>
    <dgm:cxn modelId="{5C9DCEA7-DEF3-FF46-B87B-E961FE1E6926}" type="presParOf" srcId="{5D6243F3-9A1C-CA41-8C68-7A3A53362805}" destId="{0F61246E-4AC5-7144-88EC-2B638465A454}" srcOrd="3" destOrd="0" presId="urn:microsoft.com/office/officeart/2005/8/layout/list1"/>
    <dgm:cxn modelId="{CEEE8640-492E-5F49-88BE-87D98F1A848E}" type="presParOf" srcId="{5D6243F3-9A1C-CA41-8C68-7A3A53362805}" destId="{F98D9BE7-DF96-CD43-85ED-A4198D9C94B3}" srcOrd="4" destOrd="0" presId="urn:microsoft.com/office/officeart/2005/8/layout/list1"/>
    <dgm:cxn modelId="{CE12C67F-DC0A-FB43-BBEC-445F70C8D866}" type="presParOf" srcId="{F98D9BE7-DF96-CD43-85ED-A4198D9C94B3}" destId="{FF34629F-0B3C-3D40-893A-B3AAF105B562}" srcOrd="0" destOrd="0" presId="urn:microsoft.com/office/officeart/2005/8/layout/list1"/>
    <dgm:cxn modelId="{5785AA4F-EF28-B142-B47B-FB8FC28548FD}" type="presParOf" srcId="{F98D9BE7-DF96-CD43-85ED-A4198D9C94B3}" destId="{90F25413-2EF0-B74E-9084-5ADCA2EAE9A2}" srcOrd="1" destOrd="0" presId="urn:microsoft.com/office/officeart/2005/8/layout/list1"/>
    <dgm:cxn modelId="{5708F302-3E83-1F43-8A96-1BD065172A33}" type="presParOf" srcId="{5D6243F3-9A1C-CA41-8C68-7A3A53362805}" destId="{77A4BA93-B9D8-B240-B192-5D70D25DE888}" srcOrd="5" destOrd="0" presId="urn:microsoft.com/office/officeart/2005/8/layout/list1"/>
    <dgm:cxn modelId="{B57A504D-9E23-2349-B7C6-48B46A6216D3}" type="presParOf" srcId="{5D6243F3-9A1C-CA41-8C68-7A3A53362805}" destId="{C28F2E30-1C85-D641-BB80-7BDFC94B3D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898AA5-123B-4B17-93B8-2A5883D7A43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5864C00-81FE-4D36-BD78-F23B633D3BC3}">
      <dgm:prSet/>
      <dgm:spPr/>
      <dgm:t>
        <a:bodyPr/>
        <a:lstStyle/>
        <a:p>
          <a:r>
            <a:rPr lang="en-US" dirty="0"/>
            <a:t>Data Frame Aggregation</a:t>
          </a:r>
        </a:p>
      </dgm:t>
    </dgm:pt>
    <dgm:pt modelId="{AC8FA7C1-46E1-40CF-8F90-658BD76E6EC6}" type="parTrans" cxnId="{33B7B0A0-3692-41E6-BECC-1474A8C736A6}">
      <dgm:prSet/>
      <dgm:spPr/>
      <dgm:t>
        <a:bodyPr/>
        <a:lstStyle/>
        <a:p>
          <a:endParaRPr lang="en-US"/>
        </a:p>
      </dgm:t>
    </dgm:pt>
    <dgm:pt modelId="{1D9417D8-FFBA-44CE-BFB6-B762155939FC}" type="sibTrans" cxnId="{33B7B0A0-3692-41E6-BECC-1474A8C736A6}">
      <dgm:prSet/>
      <dgm:spPr/>
      <dgm:t>
        <a:bodyPr/>
        <a:lstStyle/>
        <a:p>
          <a:endParaRPr lang="en-US"/>
        </a:p>
      </dgm:t>
    </dgm:pt>
    <dgm:pt modelId="{7D29B997-C4DD-4732-9E00-7073989B4859}">
      <dgm:prSet/>
      <dgm:spPr/>
      <dgm:t>
        <a:bodyPr/>
        <a:lstStyle/>
        <a:p>
          <a:r>
            <a:rPr lang="en-US" dirty="0"/>
            <a:t>Aggregating data is commonly performed on </a:t>
          </a:r>
          <a:r>
            <a:rPr lang="en-US" dirty="0" err="1"/>
            <a:t>DataFrames</a:t>
          </a:r>
          <a:r>
            <a:rPr lang="en-US" dirty="0"/>
            <a:t> ~ data organized in a tabular format.
</a:t>
          </a:r>
          <a:r>
            <a:rPr lang="en-US" dirty="0" err="1"/>
            <a:t>DataFrame</a:t>
          </a:r>
          <a:r>
            <a:rPr lang="en-US" dirty="0"/>
            <a:t> aggregation allows us to summarize across multiple columns simultaneously.</a:t>
          </a:r>
        </a:p>
      </dgm:t>
    </dgm:pt>
    <dgm:pt modelId="{19C36F90-59B5-4F48-A246-39B54F287504}" type="parTrans" cxnId="{62AA7EA7-0B06-4915-8D59-F89C71BBDAA6}">
      <dgm:prSet/>
      <dgm:spPr/>
      <dgm:t>
        <a:bodyPr/>
        <a:lstStyle/>
        <a:p>
          <a:endParaRPr lang="en-US"/>
        </a:p>
      </dgm:t>
    </dgm:pt>
    <dgm:pt modelId="{74B53E68-CBA3-45AE-BC8F-2A8B4F88D20E}" type="sibTrans" cxnId="{62AA7EA7-0B06-4915-8D59-F89C71BBDAA6}">
      <dgm:prSet/>
      <dgm:spPr/>
      <dgm:t>
        <a:bodyPr/>
        <a:lstStyle/>
        <a:p>
          <a:endParaRPr lang="en-US"/>
        </a:p>
      </dgm:t>
    </dgm:pt>
    <dgm:pt modelId="{5D6243F3-9A1C-CA41-8C68-7A3A53362805}" type="pres">
      <dgm:prSet presAssocID="{86898AA5-123B-4B17-93B8-2A5883D7A43D}" presName="linear" presStyleCnt="0">
        <dgm:presLayoutVars>
          <dgm:dir/>
          <dgm:animLvl val="lvl"/>
          <dgm:resizeHandles val="exact"/>
        </dgm:presLayoutVars>
      </dgm:prSet>
      <dgm:spPr/>
    </dgm:pt>
    <dgm:pt modelId="{9018339E-7AFC-7E40-95A4-929CCC73A2FD}" type="pres">
      <dgm:prSet presAssocID="{95864C00-81FE-4D36-BD78-F23B633D3BC3}" presName="parentLin" presStyleCnt="0"/>
      <dgm:spPr/>
    </dgm:pt>
    <dgm:pt modelId="{45CCB349-A84D-B94C-8250-0C47507C6221}" type="pres">
      <dgm:prSet presAssocID="{95864C00-81FE-4D36-BD78-F23B633D3BC3}" presName="parentLeftMargin" presStyleLbl="node1" presStyleIdx="0" presStyleCnt="1"/>
      <dgm:spPr/>
    </dgm:pt>
    <dgm:pt modelId="{071F3877-9666-6643-BA8B-D33C3E2BD35F}" type="pres">
      <dgm:prSet presAssocID="{95864C00-81FE-4D36-BD78-F23B633D3BC3}" presName="parentText" presStyleLbl="node1" presStyleIdx="0" presStyleCnt="1">
        <dgm:presLayoutVars>
          <dgm:chMax val="0"/>
          <dgm:bulletEnabled val="1"/>
        </dgm:presLayoutVars>
      </dgm:prSet>
      <dgm:spPr/>
    </dgm:pt>
    <dgm:pt modelId="{E49E1B44-D2AF-7F4C-A64C-87084EA53A10}" type="pres">
      <dgm:prSet presAssocID="{95864C00-81FE-4D36-BD78-F23B633D3BC3}" presName="negativeSpace" presStyleCnt="0"/>
      <dgm:spPr/>
    </dgm:pt>
    <dgm:pt modelId="{47AFA6BD-325F-E245-95B7-4710F2F248D5}" type="pres">
      <dgm:prSet presAssocID="{95864C00-81FE-4D36-BD78-F23B633D3BC3}" presName="childText" presStyleLbl="conFgAcc1" presStyleIdx="0" presStyleCnt="1">
        <dgm:presLayoutVars>
          <dgm:bulletEnabled val="1"/>
        </dgm:presLayoutVars>
      </dgm:prSet>
      <dgm:spPr/>
    </dgm:pt>
  </dgm:ptLst>
  <dgm:cxnLst>
    <dgm:cxn modelId="{F4E6CF02-CCBF-924B-AD1E-B1E6E5E4CA3C}" type="presOf" srcId="{95864C00-81FE-4D36-BD78-F23B633D3BC3}" destId="{071F3877-9666-6643-BA8B-D33C3E2BD35F}" srcOrd="1" destOrd="0" presId="urn:microsoft.com/office/officeart/2005/8/layout/list1"/>
    <dgm:cxn modelId="{E2530A2B-E0F6-654C-B581-F16F38811F36}" type="presOf" srcId="{86898AA5-123B-4B17-93B8-2A5883D7A43D}" destId="{5D6243F3-9A1C-CA41-8C68-7A3A53362805}" srcOrd="0" destOrd="0" presId="urn:microsoft.com/office/officeart/2005/8/layout/list1"/>
    <dgm:cxn modelId="{1B809F9D-6416-B34C-BB3C-BC617119379F}" type="presOf" srcId="{95864C00-81FE-4D36-BD78-F23B633D3BC3}" destId="{45CCB349-A84D-B94C-8250-0C47507C6221}" srcOrd="0" destOrd="0" presId="urn:microsoft.com/office/officeart/2005/8/layout/list1"/>
    <dgm:cxn modelId="{33B7B0A0-3692-41E6-BECC-1474A8C736A6}" srcId="{86898AA5-123B-4B17-93B8-2A5883D7A43D}" destId="{95864C00-81FE-4D36-BD78-F23B633D3BC3}" srcOrd="0" destOrd="0" parTransId="{AC8FA7C1-46E1-40CF-8F90-658BD76E6EC6}" sibTransId="{1D9417D8-FFBA-44CE-BFB6-B762155939FC}"/>
    <dgm:cxn modelId="{62AA7EA7-0B06-4915-8D59-F89C71BBDAA6}" srcId="{95864C00-81FE-4D36-BD78-F23B633D3BC3}" destId="{7D29B997-C4DD-4732-9E00-7073989B4859}" srcOrd="0" destOrd="0" parTransId="{19C36F90-59B5-4F48-A246-39B54F287504}" sibTransId="{74B53E68-CBA3-45AE-BC8F-2A8B4F88D20E}"/>
    <dgm:cxn modelId="{73E207B8-211E-4E43-A3A5-DD18CFEE5ADC}" type="presOf" srcId="{7D29B997-C4DD-4732-9E00-7073989B4859}" destId="{47AFA6BD-325F-E245-95B7-4710F2F248D5}" srcOrd="0" destOrd="0" presId="urn:microsoft.com/office/officeart/2005/8/layout/list1"/>
    <dgm:cxn modelId="{AAC8C9FF-01CF-0B4C-8A85-89F38E61256D}" type="presParOf" srcId="{5D6243F3-9A1C-CA41-8C68-7A3A53362805}" destId="{9018339E-7AFC-7E40-95A4-929CCC73A2FD}" srcOrd="0" destOrd="0" presId="urn:microsoft.com/office/officeart/2005/8/layout/list1"/>
    <dgm:cxn modelId="{59FB5760-72B0-5940-A15D-D5299026822B}" type="presParOf" srcId="{9018339E-7AFC-7E40-95A4-929CCC73A2FD}" destId="{45CCB349-A84D-B94C-8250-0C47507C6221}" srcOrd="0" destOrd="0" presId="urn:microsoft.com/office/officeart/2005/8/layout/list1"/>
    <dgm:cxn modelId="{AA94C0AD-DAA4-7F4B-AAF5-9334EF1F6D44}" type="presParOf" srcId="{9018339E-7AFC-7E40-95A4-929CCC73A2FD}" destId="{071F3877-9666-6643-BA8B-D33C3E2BD35F}" srcOrd="1" destOrd="0" presId="urn:microsoft.com/office/officeart/2005/8/layout/list1"/>
    <dgm:cxn modelId="{14B51D59-DDF3-414A-97BC-94C744049EA1}" type="presParOf" srcId="{5D6243F3-9A1C-CA41-8C68-7A3A53362805}" destId="{E49E1B44-D2AF-7F4C-A64C-87084EA53A10}" srcOrd="1" destOrd="0" presId="urn:microsoft.com/office/officeart/2005/8/layout/list1"/>
    <dgm:cxn modelId="{88729618-1BCA-8F4D-9C95-B6699A92A84A}" type="presParOf" srcId="{5D6243F3-9A1C-CA41-8C68-7A3A53362805}" destId="{47AFA6BD-325F-E245-95B7-4710F2F248D5}"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BFA186-BB06-2D49-9BEE-553D4AB4524E}"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A3B4EC88-6B32-C546-BAE8-A85DC14F236E}">
      <dgm:prSet phldrT="[Text]"/>
      <dgm:spPr/>
      <dgm:t>
        <a:bodyPr/>
        <a:lstStyle/>
        <a:p>
          <a:r>
            <a:rPr lang="en-US" i="1" u="sng" dirty="0"/>
            <a:t>Relationships</a:t>
          </a:r>
        </a:p>
      </dgm:t>
    </dgm:pt>
    <dgm:pt modelId="{F3142E06-B7E2-B548-8B1F-7C3CCDE0DB16}" type="parTrans" cxnId="{A0FDE347-DC15-4F40-8692-6387800C5AE3}">
      <dgm:prSet/>
      <dgm:spPr/>
      <dgm:t>
        <a:bodyPr/>
        <a:lstStyle/>
        <a:p>
          <a:endParaRPr lang="en-US"/>
        </a:p>
      </dgm:t>
    </dgm:pt>
    <dgm:pt modelId="{DF87576C-73B8-DD4E-8FB4-B97E8F13B6E7}" type="sibTrans" cxnId="{A0FDE347-DC15-4F40-8692-6387800C5AE3}">
      <dgm:prSet/>
      <dgm:spPr/>
      <dgm:t>
        <a:bodyPr/>
        <a:lstStyle/>
        <a:p>
          <a:endParaRPr lang="en-US"/>
        </a:p>
      </dgm:t>
    </dgm:pt>
    <dgm:pt modelId="{DBAA36C4-3AC3-924E-9CC5-1DE0E44F89AB}">
      <dgm:prSet phldrT="[Text]"/>
      <dgm:spPr/>
      <dgm:t>
        <a:bodyPr/>
        <a:lstStyle/>
        <a:p>
          <a:r>
            <a:rPr lang="en-US" dirty="0"/>
            <a:t>scatter</a:t>
          </a:r>
        </a:p>
      </dgm:t>
    </dgm:pt>
    <dgm:pt modelId="{7F0B0DB9-88C2-6E42-B48F-E9509282C44F}" type="parTrans" cxnId="{61D1561A-E174-A341-9D58-9396674350BF}">
      <dgm:prSet/>
      <dgm:spPr/>
      <dgm:t>
        <a:bodyPr/>
        <a:lstStyle/>
        <a:p>
          <a:endParaRPr lang="en-US"/>
        </a:p>
      </dgm:t>
    </dgm:pt>
    <dgm:pt modelId="{3A843ED5-DC4F-9648-8261-B4C9C0B44CF8}" type="sibTrans" cxnId="{61D1561A-E174-A341-9D58-9396674350BF}">
      <dgm:prSet/>
      <dgm:spPr/>
      <dgm:t>
        <a:bodyPr/>
        <a:lstStyle/>
        <a:p>
          <a:endParaRPr lang="en-US"/>
        </a:p>
      </dgm:t>
    </dgm:pt>
    <dgm:pt modelId="{9E103233-3FAA-B84C-A737-D17D3488BAE6}">
      <dgm:prSet phldrT="[Text]"/>
      <dgm:spPr/>
      <dgm:t>
        <a:bodyPr/>
        <a:lstStyle/>
        <a:p>
          <a:r>
            <a:rPr lang="en-US" i="1" u="sng" dirty="0"/>
            <a:t>Distributions</a:t>
          </a:r>
        </a:p>
      </dgm:t>
    </dgm:pt>
    <dgm:pt modelId="{134FE21D-2D60-0744-8D37-52D2558C2580}" type="parTrans" cxnId="{1BA00BAD-E228-2448-BC09-294E985FE3FD}">
      <dgm:prSet/>
      <dgm:spPr/>
      <dgm:t>
        <a:bodyPr/>
        <a:lstStyle/>
        <a:p>
          <a:endParaRPr lang="en-US"/>
        </a:p>
      </dgm:t>
    </dgm:pt>
    <dgm:pt modelId="{0C08C4B6-3406-4547-A3E9-F0BC7EAE699C}" type="sibTrans" cxnId="{1BA00BAD-E228-2448-BC09-294E985FE3FD}">
      <dgm:prSet/>
      <dgm:spPr/>
      <dgm:t>
        <a:bodyPr/>
        <a:lstStyle/>
        <a:p>
          <a:endParaRPr lang="en-US"/>
        </a:p>
      </dgm:t>
    </dgm:pt>
    <dgm:pt modelId="{CDD8327D-07C8-0449-9282-31E7428BB57F}">
      <dgm:prSet phldrT="[Text]"/>
      <dgm:spPr/>
      <dgm:t>
        <a:bodyPr/>
        <a:lstStyle/>
        <a:p>
          <a:r>
            <a:rPr lang="en-US" dirty="0"/>
            <a:t>hist</a:t>
          </a:r>
        </a:p>
      </dgm:t>
    </dgm:pt>
    <dgm:pt modelId="{3E00E101-4BFF-A64F-8FA7-BB29E73D24DC}" type="parTrans" cxnId="{62280316-FDB4-B348-BA36-FC371A66E0DF}">
      <dgm:prSet/>
      <dgm:spPr/>
      <dgm:t>
        <a:bodyPr/>
        <a:lstStyle/>
        <a:p>
          <a:endParaRPr lang="en-US"/>
        </a:p>
      </dgm:t>
    </dgm:pt>
    <dgm:pt modelId="{6FD34946-0F44-5C4E-82EE-EDEBF051235F}" type="sibTrans" cxnId="{62280316-FDB4-B348-BA36-FC371A66E0DF}">
      <dgm:prSet/>
      <dgm:spPr/>
      <dgm:t>
        <a:bodyPr/>
        <a:lstStyle/>
        <a:p>
          <a:endParaRPr lang="en-US"/>
        </a:p>
      </dgm:t>
    </dgm:pt>
    <dgm:pt modelId="{93B2D879-DEAD-0A45-827D-52F1858DC894}">
      <dgm:prSet/>
      <dgm:spPr/>
      <dgm:t>
        <a:bodyPr/>
        <a:lstStyle/>
        <a:p>
          <a:r>
            <a:rPr lang="en-US" i="1" u="sng" dirty="0"/>
            <a:t>Categorical</a:t>
          </a:r>
        </a:p>
      </dgm:t>
    </dgm:pt>
    <dgm:pt modelId="{B311CC5E-A899-1140-8FEB-78A5245F0BEC}" type="parTrans" cxnId="{E6877982-B107-ED46-A39B-81AE839CEAD3}">
      <dgm:prSet/>
      <dgm:spPr/>
      <dgm:t>
        <a:bodyPr/>
        <a:lstStyle/>
        <a:p>
          <a:endParaRPr lang="en-US"/>
        </a:p>
      </dgm:t>
    </dgm:pt>
    <dgm:pt modelId="{D784260B-BA89-8044-9F8A-02139DD3E590}" type="sibTrans" cxnId="{E6877982-B107-ED46-A39B-81AE839CEAD3}">
      <dgm:prSet/>
      <dgm:spPr/>
      <dgm:t>
        <a:bodyPr/>
        <a:lstStyle/>
        <a:p>
          <a:endParaRPr lang="en-US"/>
        </a:p>
      </dgm:t>
    </dgm:pt>
    <dgm:pt modelId="{E6A53F79-F498-7745-A522-57EBBC26790F}">
      <dgm:prSet/>
      <dgm:spPr/>
      <dgm:t>
        <a:bodyPr/>
        <a:lstStyle/>
        <a:p>
          <a:r>
            <a:rPr lang="en-US" dirty="0"/>
            <a:t>bar</a:t>
          </a:r>
        </a:p>
      </dgm:t>
    </dgm:pt>
    <dgm:pt modelId="{D972D595-6BA6-624E-984B-A1CB298624BE}" type="parTrans" cxnId="{9BE85272-3ABE-994E-BDCD-80F07E6C87C8}">
      <dgm:prSet/>
      <dgm:spPr/>
      <dgm:t>
        <a:bodyPr/>
        <a:lstStyle/>
        <a:p>
          <a:endParaRPr lang="en-US"/>
        </a:p>
      </dgm:t>
    </dgm:pt>
    <dgm:pt modelId="{C81997F4-DB38-934A-ACF5-DC74794D9688}" type="sibTrans" cxnId="{9BE85272-3ABE-994E-BDCD-80F07E6C87C8}">
      <dgm:prSet/>
      <dgm:spPr/>
      <dgm:t>
        <a:bodyPr/>
        <a:lstStyle/>
        <a:p>
          <a:endParaRPr lang="en-US"/>
        </a:p>
      </dgm:t>
    </dgm:pt>
    <dgm:pt modelId="{5AA94C7C-ECFD-CF49-B3D0-B8C583207650}">
      <dgm:prSet/>
      <dgm:spPr/>
      <dgm:t>
        <a:bodyPr/>
        <a:lstStyle/>
        <a:p>
          <a:r>
            <a:rPr lang="en-US" dirty="0"/>
            <a:t>boxplot</a:t>
          </a:r>
        </a:p>
      </dgm:t>
    </dgm:pt>
    <dgm:pt modelId="{A44D5D23-AB19-094B-B280-BEE367F4B079}" type="parTrans" cxnId="{A5F85CE8-FD42-934E-B6A9-B8A3DFEF7347}">
      <dgm:prSet/>
      <dgm:spPr/>
      <dgm:t>
        <a:bodyPr/>
        <a:lstStyle/>
        <a:p>
          <a:endParaRPr lang="en-US"/>
        </a:p>
      </dgm:t>
    </dgm:pt>
    <dgm:pt modelId="{0E346CBE-BA19-8346-A42B-6BD0B12A1C0F}" type="sibTrans" cxnId="{A5F85CE8-FD42-934E-B6A9-B8A3DFEF7347}">
      <dgm:prSet/>
      <dgm:spPr/>
      <dgm:t>
        <a:bodyPr/>
        <a:lstStyle/>
        <a:p>
          <a:endParaRPr lang="en-US"/>
        </a:p>
      </dgm:t>
    </dgm:pt>
    <dgm:pt modelId="{4D07633D-A359-AC44-BFEF-7E61E789D3B2}">
      <dgm:prSet/>
      <dgm:spPr/>
      <dgm:t>
        <a:bodyPr/>
        <a:lstStyle/>
        <a:p>
          <a:r>
            <a:rPr lang="en-US" dirty="0"/>
            <a:t>pie</a:t>
          </a:r>
        </a:p>
      </dgm:t>
    </dgm:pt>
    <dgm:pt modelId="{BCCA58E9-E826-7145-8556-3FFE86DC9279}" type="parTrans" cxnId="{0B071FB7-361F-794F-B545-F5823EE645C5}">
      <dgm:prSet/>
      <dgm:spPr/>
      <dgm:t>
        <a:bodyPr/>
        <a:lstStyle/>
        <a:p>
          <a:endParaRPr lang="en-US"/>
        </a:p>
      </dgm:t>
    </dgm:pt>
    <dgm:pt modelId="{395456A7-6522-A943-A6FE-C7B2B603BA16}" type="sibTrans" cxnId="{0B071FB7-361F-794F-B545-F5823EE645C5}">
      <dgm:prSet/>
      <dgm:spPr/>
      <dgm:t>
        <a:bodyPr/>
        <a:lstStyle/>
        <a:p>
          <a:endParaRPr lang="en-US"/>
        </a:p>
      </dgm:t>
    </dgm:pt>
    <dgm:pt modelId="{AF82EC7B-C736-9845-9CA8-486DAA4E139F}">
      <dgm:prSet phldrT="[Text]"/>
      <dgm:spPr/>
      <dgm:t>
        <a:bodyPr/>
        <a:lstStyle/>
        <a:p>
          <a:r>
            <a:rPr lang="en-US" dirty="0"/>
            <a:t>boxplot</a:t>
          </a:r>
        </a:p>
      </dgm:t>
    </dgm:pt>
    <dgm:pt modelId="{5B3CE53C-894E-4E40-A5B1-16A14F6E97A8}" type="parTrans" cxnId="{23BB58F5-D065-5949-8012-8E7FD1D934E4}">
      <dgm:prSet/>
      <dgm:spPr/>
      <dgm:t>
        <a:bodyPr/>
        <a:lstStyle/>
        <a:p>
          <a:endParaRPr lang="en-US"/>
        </a:p>
      </dgm:t>
    </dgm:pt>
    <dgm:pt modelId="{3AB3C5A3-2050-B049-9616-D32D3C298CD4}" type="sibTrans" cxnId="{23BB58F5-D065-5949-8012-8E7FD1D934E4}">
      <dgm:prSet/>
      <dgm:spPr/>
      <dgm:t>
        <a:bodyPr/>
        <a:lstStyle/>
        <a:p>
          <a:endParaRPr lang="en-US"/>
        </a:p>
      </dgm:t>
    </dgm:pt>
    <dgm:pt modelId="{F4C54F8E-425D-9340-88CE-576775E38479}">
      <dgm:prSet phldrT="[Text]"/>
      <dgm:spPr/>
      <dgm:t>
        <a:bodyPr/>
        <a:lstStyle/>
        <a:p>
          <a:r>
            <a:rPr lang="en-US" dirty="0"/>
            <a:t>plot</a:t>
          </a:r>
        </a:p>
      </dgm:t>
    </dgm:pt>
    <dgm:pt modelId="{C99BB442-E485-C541-972B-2489A6568F24}" type="parTrans" cxnId="{695052C2-9B68-3A4C-AD70-683D57E1F763}">
      <dgm:prSet/>
      <dgm:spPr/>
      <dgm:t>
        <a:bodyPr/>
        <a:lstStyle/>
        <a:p>
          <a:endParaRPr lang="en-US"/>
        </a:p>
      </dgm:t>
    </dgm:pt>
    <dgm:pt modelId="{D1EA76BA-4E85-B644-AC7A-6484CF2F5C97}" type="sibTrans" cxnId="{695052C2-9B68-3A4C-AD70-683D57E1F763}">
      <dgm:prSet/>
      <dgm:spPr/>
      <dgm:t>
        <a:bodyPr/>
        <a:lstStyle/>
        <a:p>
          <a:endParaRPr lang="en-US"/>
        </a:p>
      </dgm:t>
    </dgm:pt>
    <dgm:pt modelId="{A6DC38F3-ECA5-4743-B3CE-50FE15F8EB3C}" type="pres">
      <dgm:prSet presAssocID="{F7BFA186-BB06-2D49-9BEE-553D4AB4524E}" presName="diagram" presStyleCnt="0">
        <dgm:presLayoutVars>
          <dgm:chPref val="1"/>
          <dgm:dir/>
          <dgm:animOne val="branch"/>
          <dgm:animLvl val="lvl"/>
          <dgm:resizeHandles/>
        </dgm:presLayoutVars>
      </dgm:prSet>
      <dgm:spPr/>
    </dgm:pt>
    <dgm:pt modelId="{02DFD3A2-7D44-0044-8469-EEDFC92D6824}" type="pres">
      <dgm:prSet presAssocID="{9E103233-3FAA-B84C-A737-D17D3488BAE6}" presName="root" presStyleCnt="0"/>
      <dgm:spPr/>
    </dgm:pt>
    <dgm:pt modelId="{C759B68C-4458-204A-8B6B-BED15E2A2B47}" type="pres">
      <dgm:prSet presAssocID="{9E103233-3FAA-B84C-A737-D17D3488BAE6}" presName="rootComposite" presStyleCnt="0"/>
      <dgm:spPr/>
    </dgm:pt>
    <dgm:pt modelId="{7BE783AA-1BB5-C445-8768-8E96147D3987}" type="pres">
      <dgm:prSet presAssocID="{9E103233-3FAA-B84C-A737-D17D3488BAE6}" presName="rootText" presStyleLbl="node1" presStyleIdx="0" presStyleCnt="3"/>
      <dgm:spPr/>
    </dgm:pt>
    <dgm:pt modelId="{3B4629E5-D608-D546-ADF7-1A7A089FD6F6}" type="pres">
      <dgm:prSet presAssocID="{9E103233-3FAA-B84C-A737-D17D3488BAE6}" presName="rootConnector" presStyleLbl="node1" presStyleIdx="0" presStyleCnt="3"/>
      <dgm:spPr/>
    </dgm:pt>
    <dgm:pt modelId="{909A87A6-0AFB-E840-9D23-18232E43ABC6}" type="pres">
      <dgm:prSet presAssocID="{9E103233-3FAA-B84C-A737-D17D3488BAE6}" presName="childShape" presStyleCnt="0"/>
      <dgm:spPr/>
    </dgm:pt>
    <dgm:pt modelId="{421BCD86-EB45-FD47-ADB8-CDA96B5505C7}" type="pres">
      <dgm:prSet presAssocID="{3E00E101-4BFF-A64F-8FA7-BB29E73D24DC}" presName="Name13" presStyleLbl="parChTrans1D2" presStyleIdx="0" presStyleCnt="7"/>
      <dgm:spPr/>
    </dgm:pt>
    <dgm:pt modelId="{A01436EF-E731-F847-8E58-50C592EF732D}" type="pres">
      <dgm:prSet presAssocID="{CDD8327D-07C8-0449-9282-31E7428BB57F}" presName="childText" presStyleLbl="bgAcc1" presStyleIdx="0" presStyleCnt="7">
        <dgm:presLayoutVars>
          <dgm:bulletEnabled val="1"/>
        </dgm:presLayoutVars>
      </dgm:prSet>
      <dgm:spPr/>
    </dgm:pt>
    <dgm:pt modelId="{A0A02A00-5223-0042-8A05-1894FF928A4F}" type="pres">
      <dgm:prSet presAssocID="{5B3CE53C-894E-4E40-A5B1-16A14F6E97A8}" presName="Name13" presStyleLbl="parChTrans1D2" presStyleIdx="1" presStyleCnt="7"/>
      <dgm:spPr/>
    </dgm:pt>
    <dgm:pt modelId="{57E274CC-4A92-ED4C-BD1D-134F3000D01A}" type="pres">
      <dgm:prSet presAssocID="{AF82EC7B-C736-9845-9CA8-486DAA4E139F}" presName="childText" presStyleLbl="bgAcc1" presStyleIdx="1" presStyleCnt="7">
        <dgm:presLayoutVars>
          <dgm:bulletEnabled val="1"/>
        </dgm:presLayoutVars>
      </dgm:prSet>
      <dgm:spPr/>
    </dgm:pt>
    <dgm:pt modelId="{DF115B8E-463C-804B-B4F1-9A742CDBD3FB}" type="pres">
      <dgm:prSet presAssocID="{93B2D879-DEAD-0A45-827D-52F1858DC894}" presName="root" presStyleCnt="0"/>
      <dgm:spPr/>
    </dgm:pt>
    <dgm:pt modelId="{E9230B87-4213-D24B-9396-27959DA8E598}" type="pres">
      <dgm:prSet presAssocID="{93B2D879-DEAD-0A45-827D-52F1858DC894}" presName="rootComposite" presStyleCnt="0"/>
      <dgm:spPr/>
    </dgm:pt>
    <dgm:pt modelId="{B4C297D4-8FAB-F944-B8C8-D407CC1AC7DD}" type="pres">
      <dgm:prSet presAssocID="{93B2D879-DEAD-0A45-827D-52F1858DC894}" presName="rootText" presStyleLbl="node1" presStyleIdx="1" presStyleCnt="3"/>
      <dgm:spPr/>
    </dgm:pt>
    <dgm:pt modelId="{211AC834-2607-E04A-84C7-0C68184884C6}" type="pres">
      <dgm:prSet presAssocID="{93B2D879-DEAD-0A45-827D-52F1858DC894}" presName="rootConnector" presStyleLbl="node1" presStyleIdx="1" presStyleCnt="3"/>
      <dgm:spPr/>
    </dgm:pt>
    <dgm:pt modelId="{7EB12EA9-A27F-C44D-B24C-876D33598BCA}" type="pres">
      <dgm:prSet presAssocID="{93B2D879-DEAD-0A45-827D-52F1858DC894}" presName="childShape" presStyleCnt="0"/>
      <dgm:spPr/>
    </dgm:pt>
    <dgm:pt modelId="{4D8DDFFB-91A7-A540-8410-B78A7093D969}" type="pres">
      <dgm:prSet presAssocID="{D972D595-6BA6-624E-984B-A1CB298624BE}" presName="Name13" presStyleLbl="parChTrans1D2" presStyleIdx="2" presStyleCnt="7"/>
      <dgm:spPr/>
    </dgm:pt>
    <dgm:pt modelId="{A296B634-AAB6-8E4E-9BC2-374BD24C6FD5}" type="pres">
      <dgm:prSet presAssocID="{E6A53F79-F498-7745-A522-57EBBC26790F}" presName="childText" presStyleLbl="bgAcc1" presStyleIdx="2" presStyleCnt="7">
        <dgm:presLayoutVars>
          <dgm:bulletEnabled val="1"/>
        </dgm:presLayoutVars>
      </dgm:prSet>
      <dgm:spPr/>
    </dgm:pt>
    <dgm:pt modelId="{C56B3C16-8E7A-474E-8BD7-BEDA1AF154D1}" type="pres">
      <dgm:prSet presAssocID="{A44D5D23-AB19-094B-B280-BEE367F4B079}" presName="Name13" presStyleLbl="parChTrans1D2" presStyleIdx="3" presStyleCnt="7"/>
      <dgm:spPr/>
    </dgm:pt>
    <dgm:pt modelId="{AFBEF634-E1DC-394B-939C-282937E4935F}" type="pres">
      <dgm:prSet presAssocID="{5AA94C7C-ECFD-CF49-B3D0-B8C583207650}" presName="childText" presStyleLbl="bgAcc1" presStyleIdx="3" presStyleCnt="7">
        <dgm:presLayoutVars>
          <dgm:bulletEnabled val="1"/>
        </dgm:presLayoutVars>
      </dgm:prSet>
      <dgm:spPr/>
    </dgm:pt>
    <dgm:pt modelId="{D1BACBAC-AE3B-1A46-94FE-051F5E3C9F38}" type="pres">
      <dgm:prSet presAssocID="{BCCA58E9-E826-7145-8556-3FFE86DC9279}" presName="Name13" presStyleLbl="parChTrans1D2" presStyleIdx="4" presStyleCnt="7"/>
      <dgm:spPr/>
    </dgm:pt>
    <dgm:pt modelId="{1172B621-74B8-0B4F-B057-A3C9B221DB38}" type="pres">
      <dgm:prSet presAssocID="{4D07633D-A359-AC44-BFEF-7E61E789D3B2}" presName="childText" presStyleLbl="bgAcc1" presStyleIdx="4" presStyleCnt="7">
        <dgm:presLayoutVars>
          <dgm:bulletEnabled val="1"/>
        </dgm:presLayoutVars>
      </dgm:prSet>
      <dgm:spPr/>
    </dgm:pt>
    <dgm:pt modelId="{5D22427B-C916-DF4A-A896-B0480205A84F}" type="pres">
      <dgm:prSet presAssocID="{A3B4EC88-6B32-C546-BAE8-A85DC14F236E}" presName="root" presStyleCnt="0"/>
      <dgm:spPr/>
    </dgm:pt>
    <dgm:pt modelId="{503CCC01-B6FD-9B44-A5E6-D52FAB835B75}" type="pres">
      <dgm:prSet presAssocID="{A3B4EC88-6B32-C546-BAE8-A85DC14F236E}" presName="rootComposite" presStyleCnt="0"/>
      <dgm:spPr/>
    </dgm:pt>
    <dgm:pt modelId="{20FC4BC1-2941-9D42-9678-F3D68512CB35}" type="pres">
      <dgm:prSet presAssocID="{A3B4EC88-6B32-C546-BAE8-A85DC14F236E}" presName="rootText" presStyleLbl="node1" presStyleIdx="2" presStyleCnt="3"/>
      <dgm:spPr/>
    </dgm:pt>
    <dgm:pt modelId="{03B5CD37-2CD2-864E-BF2C-0D43F57F3A12}" type="pres">
      <dgm:prSet presAssocID="{A3B4EC88-6B32-C546-BAE8-A85DC14F236E}" presName="rootConnector" presStyleLbl="node1" presStyleIdx="2" presStyleCnt="3"/>
      <dgm:spPr/>
    </dgm:pt>
    <dgm:pt modelId="{CAB6E5B1-135F-9348-A9BF-B7E7AD959D90}" type="pres">
      <dgm:prSet presAssocID="{A3B4EC88-6B32-C546-BAE8-A85DC14F236E}" presName="childShape" presStyleCnt="0"/>
      <dgm:spPr/>
    </dgm:pt>
    <dgm:pt modelId="{83104F83-5B84-E942-AA65-03849B0FE047}" type="pres">
      <dgm:prSet presAssocID="{7F0B0DB9-88C2-6E42-B48F-E9509282C44F}" presName="Name13" presStyleLbl="parChTrans1D2" presStyleIdx="5" presStyleCnt="7"/>
      <dgm:spPr/>
    </dgm:pt>
    <dgm:pt modelId="{4E3E2EBC-DBA2-3548-B7A5-D87C9351435D}" type="pres">
      <dgm:prSet presAssocID="{DBAA36C4-3AC3-924E-9CC5-1DE0E44F89AB}" presName="childText" presStyleLbl="bgAcc1" presStyleIdx="5" presStyleCnt="7">
        <dgm:presLayoutVars>
          <dgm:bulletEnabled val="1"/>
        </dgm:presLayoutVars>
      </dgm:prSet>
      <dgm:spPr/>
    </dgm:pt>
    <dgm:pt modelId="{4A238AB7-63CB-5E46-B9B4-87CC810B13F6}" type="pres">
      <dgm:prSet presAssocID="{C99BB442-E485-C541-972B-2489A6568F24}" presName="Name13" presStyleLbl="parChTrans1D2" presStyleIdx="6" presStyleCnt="7"/>
      <dgm:spPr/>
    </dgm:pt>
    <dgm:pt modelId="{A26FFD55-0D56-1F4E-8FFF-BEB9A01E44E9}" type="pres">
      <dgm:prSet presAssocID="{F4C54F8E-425D-9340-88CE-576775E38479}" presName="childText" presStyleLbl="bgAcc1" presStyleIdx="6" presStyleCnt="7">
        <dgm:presLayoutVars>
          <dgm:bulletEnabled val="1"/>
        </dgm:presLayoutVars>
      </dgm:prSet>
      <dgm:spPr/>
    </dgm:pt>
  </dgm:ptLst>
  <dgm:cxnLst>
    <dgm:cxn modelId="{62280316-FDB4-B348-BA36-FC371A66E0DF}" srcId="{9E103233-3FAA-B84C-A737-D17D3488BAE6}" destId="{CDD8327D-07C8-0449-9282-31E7428BB57F}" srcOrd="0" destOrd="0" parTransId="{3E00E101-4BFF-A64F-8FA7-BB29E73D24DC}" sibTransId="{6FD34946-0F44-5C4E-82EE-EDEBF051235F}"/>
    <dgm:cxn modelId="{1DCE4518-F14A-BA49-9E5A-AB4C28DD553E}" type="presOf" srcId="{A3B4EC88-6B32-C546-BAE8-A85DC14F236E}" destId="{03B5CD37-2CD2-864E-BF2C-0D43F57F3A12}" srcOrd="1" destOrd="0" presId="urn:microsoft.com/office/officeart/2005/8/layout/hierarchy3"/>
    <dgm:cxn modelId="{61D1561A-E174-A341-9D58-9396674350BF}" srcId="{A3B4EC88-6B32-C546-BAE8-A85DC14F236E}" destId="{DBAA36C4-3AC3-924E-9CC5-1DE0E44F89AB}" srcOrd="0" destOrd="0" parTransId="{7F0B0DB9-88C2-6E42-B48F-E9509282C44F}" sibTransId="{3A843ED5-DC4F-9648-8261-B4C9C0B44CF8}"/>
    <dgm:cxn modelId="{B6E85526-0B77-9245-83F3-F2F0A82FFBD1}" type="presOf" srcId="{BCCA58E9-E826-7145-8556-3FFE86DC9279}" destId="{D1BACBAC-AE3B-1A46-94FE-051F5E3C9F38}" srcOrd="0" destOrd="0" presId="urn:microsoft.com/office/officeart/2005/8/layout/hierarchy3"/>
    <dgm:cxn modelId="{6A0A0440-C5FD-064E-A1E9-AEDC94E8F3F3}" type="presOf" srcId="{D972D595-6BA6-624E-984B-A1CB298624BE}" destId="{4D8DDFFB-91A7-A540-8410-B78A7093D969}" srcOrd="0" destOrd="0" presId="urn:microsoft.com/office/officeart/2005/8/layout/hierarchy3"/>
    <dgm:cxn modelId="{C5E41F43-D85A-3945-A51A-FDC599315A45}" type="presOf" srcId="{A3B4EC88-6B32-C546-BAE8-A85DC14F236E}" destId="{20FC4BC1-2941-9D42-9678-F3D68512CB35}" srcOrd="0" destOrd="0" presId="urn:microsoft.com/office/officeart/2005/8/layout/hierarchy3"/>
    <dgm:cxn modelId="{A0FDE347-DC15-4F40-8692-6387800C5AE3}" srcId="{F7BFA186-BB06-2D49-9BEE-553D4AB4524E}" destId="{A3B4EC88-6B32-C546-BAE8-A85DC14F236E}" srcOrd="2" destOrd="0" parTransId="{F3142E06-B7E2-B548-8B1F-7C3CCDE0DB16}" sibTransId="{DF87576C-73B8-DD4E-8FB4-B97E8F13B6E7}"/>
    <dgm:cxn modelId="{70FE7B57-F067-6047-B4C4-8DF3F7E48B1C}" type="presOf" srcId="{C99BB442-E485-C541-972B-2489A6568F24}" destId="{4A238AB7-63CB-5E46-B9B4-87CC810B13F6}" srcOrd="0" destOrd="0" presId="urn:microsoft.com/office/officeart/2005/8/layout/hierarchy3"/>
    <dgm:cxn modelId="{72EA7C59-1D7C-F541-86EE-52C1DFFFC476}" type="presOf" srcId="{3E00E101-4BFF-A64F-8FA7-BB29E73D24DC}" destId="{421BCD86-EB45-FD47-ADB8-CDA96B5505C7}" srcOrd="0" destOrd="0" presId="urn:microsoft.com/office/officeart/2005/8/layout/hierarchy3"/>
    <dgm:cxn modelId="{2D3B315F-8520-814F-A8F7-D99C0EF96A24}" type="presOf" srcId="{7F0B0DB9-88C2-6E42-B48F-E9509282C44F}" destId="{83104F83-5B84-E942-AA65-03849B0FE047}" srcOrd="0" destOrd="0" presId="urn:microsoft.com/office/officeart/2005/8/layout/hierarchy3"/>
    <dgm:cxn modelId="{9BE85272-3ABE-994E-BDCD-80F07E6C87C8}" srcId="{93B2D879-DEAD-0A45-827D-52F1858DC894}" destId="{E6A53F79-F498-7745-A522-57EBBC26790F}" srcOrd="0" destOrd="0" parTransId="{D972D595-6BA6-624E-984B-A1CB298624BE}" sibTransId="{C81997F4-DB38-934A-ACF5-DC74794D9688}"/>
    <dgm:cxn modelId="{5122A17D-3B4D-A44E-96C7-F7BEC5285E8F}" type="presOf" srcId="{E6A53F79-F498-7745-A522-57EBBC26790F}" destId="{A296B634-AAB6-8E4E-9BC2-374BD24C6FD5}" srcOrd="0" destOrd="0" presId="urn:microsoft.com/office/officeart/2005/8/layout/hierarchy3"/>
    <dgm:cxn modelId="{F303627E-3B15-AE4D-9645-9553CB9EC0F4}" type="presOf" srcId="{F7BFA186-BB06-2D49-9BEE-553D4AB4524E}" destId="{A6DC38F3-ECA5-4743-B3CE-50FE15F8EB3C}" srcOrd="0" destOrd="0" presId="urn:microsoft.com/office/officeart/2005/8/layout/hierarchy3"/>
    <dgm:cxn modelId="{E6877982-B107-ED46-A39B-81AE839CEAD3}" srcId="{F7BFA186-BB06-2D49-9BEE-553D4AB4524E}" destId="{93B2D879-DEAD-0A45-827D-52F1858DC894}" srcOrd="1" destOrd="0" parTransId="{B311CC5E-A899-1140-8FEB-78A5245F0BEC}" sibTransId="{D784260B-BA89-8044-9F8A-02139DD3E590}"/>
    <dgm:cxn modelId="{6D912D95-0313-6246-98D4-A89D7E58BDB7}" type="presOf" srcId="{A44D5D23-AB19-094B-B280-BEE367F4B079}" destId="{C56B3C16-8E7A-474E-8BD7-BEDA1AF154D1}" srcOrd="0" destOrd="0" presId="urn:microsoft.com/office/officeart/2005/8/layout/hierarchy3"/>
    <dgm:cxn modelId="{736BF7A1-E084-FE4F-814B-9C7CE4E0F764}" type="presOf" srcId="{F4C54F8E-425D-9340-88CE-576775E38479}" destId="{A26FFD55-0D56-1F4E-8FFF-BEB9A01E44E9}" srcOrd="0" destOrd="0" presId="urn:microsoft.com/office/officeart/2005/8/layout/hierarchy3"/>
    <dgm:cxn modelId="{72F107AC-AD2C-A94D-B9D7-104C2D641D24}" type="presOf" srcId="{AF82EC7B-C736-9845-9CA8-486DAA4E139F}" destId="{57E274CC-4A92-ED4C-BD1D-134F3000D01A}" srcOrd="0" destOrd="0" presId="urn:microsoft.com/office/officeart/2005/8/layout/hierarchy3"/>
    <dgm:cxn modelId="{1BA00BAD-E228-2448-BC09-294E985FE3FD}" srcId="{F7BFA186-BB06-2D49-9BEE-553D4AB4524E}" destId="{9E103233-3FAA-B84C-A737-D17D3488BAE6}" srcOrd="0" destOrd="0" parTransId="{134FE21D-2D60-0744-8D37-52D2558C2580}" sibTransId="{0C08C4B6-3406-4547-A3E9-F0BC7EAE699C}"/>
    <dgm:cxn modelId="{78DDD7AF-0F2D-BA4C-BD18-23EA40249AF4}" type="presOf" srcId="{9E103233-3FAA-B84C-A737-D17D3488BAE6}" destId="{3B4629E5-D608-D546-ADF7-1A7A089FD6F6}" srcOrd="1" destOrd="0" presId="urn:microsoft.com/office/officeart/2005/8/layout/hierarchy3"/>
    <dgm:cxn modelId="{C5AD6CB4-EF92-A149-BD31-F2B33A19708E}" type="presOf" srcId="{5B3CE53C-894E-4E40-A5B1-16A14F6E97A8}" destId="{A0A02A00-5223-0042-8A05-1894FF928A4F}" srcOrd="0" destOrd="0" presId="urn:microsoft.com/office/officeart/2005/8/layout/hierarchy3"/>
    <dgm:cxn modelId="{0B071FB7-361F-794F-B545-F5823EE645C5}" srcId="{93B2D879-DEAD-0A45-827D-52F1858DC894}" destId="{4D07633D-A359-AC44-BFEF-7E61E789D3B2}" srcOrd="2" destOrd="0" parTransId="{BCCA58E9-E826-7145-8556-3FFE86DC9279}" sibTransId="{395456A7-6522-A943-A6FE-C7B2B603BA16}"/>
    <dgm:cxn modelId="{E34673BC-EAFD-9143-8E0D-0917CB715B61}" type="presOf" srcId="{DBAA36C4-3AC3-924E-9CC5-1DE0E44F89AB}" destId="{4E3E2EBC-DBA2-3548-B7A5-D87C9351435D}" srcOrd="0" destOrd="0" presId="urn:microsoft.com/office/officeart/2005/8/layout/hierarchy3"/>
    <dgm:cxn modelId="{F3846FBD-1645-DA44-AF1D-66248AE9D0A3}" type="presOf" srcId="{4D07633D-A359-AC44-BFEF-7E61E789D3B2}" destId="{1172B621-74B8-0B4F-B057-A3C9B221DB38}" srcOrd="0" destOrd="0" presId="urn:microsoft.com/office/officeart/2005/8/layout/hierarchy3"/>
    <dgm:cxn modelId="{6BEAB7BF-4DFC-C745-9AD1-D5E80E38B685}" type="presOf" srcId="{93B2D879-DEAD-0A45-827D-52F1858DC894}" destId="{B4C297D4-8FAB-F944-B8C8-D407CC1AC7DD}" srcOrd="0" destOrd="0" presId="urn:microsoft.com/office/officeart/2005/8/layout/hierarchy3"/>
    <dgm:cxn modelId="{695052C2-9B68-3A4C-AD70-683D57E1F763}" srcId="{A3B4EC88-6B32-C546-BAE8-A85DC14F236E}" destId="{F4C54F8E-425D-9340-88CE-576775E38479}" srcOrd="1" destOrd="0" parTransId="{C99BB442-E485-C541-972B-2489A6568F24}" sibTransId="{D1EA76BA-4E85-B644-AC7A-6484CF2F5C97}"/>
    <dgm:cxn modelId="{888BD4CF-3795-EC4E-94D5-A7B6022C7C98}" type="presOf" srcId="{93B2D879-DEAD-0A45-827D-52F1858DC894}" destId="{211AC834-2607-E04A-84C7-0C68184884C6}" srcOrd="1" destOrd="0" presId="urn:microsoft.com/office/officeart/2005/8/layout/hierarchy3"/>
    <dgm:cxn modelId="{A5F85CE8-FD42-934E-B6A9-B8A3DFEF7347}" srcId="{93B2D879-DEAD-0A45-827D-52F1858DC894}" destId="{5AA94C7C-ECFD-CF49-B3D0-B8C583207650}" srcOrd="1" destOrd="0" parTransId="{A44D5D23-AB19-094B-B280-BEE367F4B079}" sibTransId="{0E346CBE-BA19-8346-A42B-6BD0B12A1C0F}"/>
    <dgm:cxn modelId="{A8395AF1-D718-9A4C-815C-B6DFC4DB59CA}" type="presOf" srcId="{9E103233-3FAA-B84C-A737-D17D3488BAE6}" destId="{7BE783AA-1BB5-C445-8768-8E96147D3987}" srcOrd="0" destOrd="0" presId="urn:microsoft.com/office/officeart/2005/8/layout/hierarchy3"/>
    <dgm:cxn modelId="{C06B1DF5-E567-AF4F-AD49-CFB6A9C0F862}" type="presOf" srcId="{5AA94C7C-ECFD-CF49-B3D0-B8C583207650}" destId="{AFBEF634-E1DC-394B-939C-282937E4935F}" srcOrd="0" destOrd="0" presId="urn:microsoft.com/office/officeart/2005/8/layout/hierarchy3"/>
    <dgm:cxn modelId="{23BB58F5-D065-5949-8012-8E7FD1D934E4}" srcId="{9E103233-3FAA-B84C-A737-D17D3488BAE6}" destId="{AF82EC7B-C736-9845-9CA8-486DAA4E139F}" srcOrd="1" destOrd="0" parTransId="{5B3CE53C-894E-4E40-A5B1-16A14F6E97A8}" sibTransId="{3AB3C5A3-2050-B049-9616-D32D3C298CD4}"/>
    <dgm:cxn modelId="{EC3610F8-9729-4441-9F39-2399E9BFE3C0}" type="presOf" srcId="{CDD8327D-07C8-0449-9282-31E7428BB57F}" destId="{A01436EF-E731-F847-8E58-50C592EF732D}" srcOrd="0" destOrd="0" presId="urn:microsoft.com/office/officeart/2005/8/layout/hierarchy3"/>
    <dgm:cxn modelId="{B9154427-7589-1A42-A581-C3AB6C4C0DA6}" type="presParOf" srcId="{A6DC38F3-ECA5-4743-B3CE-50FE15F8EB3C}" destId="{02DFD3A2-7D44-0044-8469-EEDFC92D6824}" srcOrd="0" destOrd="0" presId="urn:microsoft.com/office/officeart/2005/8/layout/hierarchy3"/>
    <dgm:cxn modelId="{E169FA72-5DF0-604D-BBC6-8C99B8407214}" type="presParOf" srcId="{02DFD3A2-7D44-0044-8469-EEDFC92D6824}" destId="{C759B68C-4458-204A-8B6B-BED15E2A2B47}" srcOrd="0" destOrd="0" presId="urn:microsoft.com/office/officeart/2005/8/layout/hierarchy3"/>
    <dgm:cxn modelId="{46331B45-6264-BE4A-8F56-D83700FE5828}" type="presParOf" srcId="{C759B68C-4458-204A-8B6B-BED15E2A2B47}" destId="{7BE783AA-1BB5-C445-8768-8E96147D3987}" srcOrd="0" destOrd="0" presId="urn:microsoft.com/office/officeart/2005/8/layout/hierarchy3"/>
    <dgm:cxn modelId="{3F875005-CA62-F941-8B86-568E8B6269D6}" type="presParOf" srcId="{C759B68C-4458-204A-8B6B-BED15E2A2B47}" destId="{3B4629E5-D608-D546-ADF7-1A7A089FD6F6}" srcOrd="1" destOrd="0" presId="urn:microsoft.com/office/officeart/2005/8/layout/hierarchy3"/>
    <dgm:cxn modelId="{F54787BF-8E99-2248-BE83-BD4297E77E19}" type="presParOf" srcId="{02DFD3A2-7D44-0044-8469-EEDFC92D6824}" destId="{909A87A6-0AFB-E840-9D23-18232E43ABC6}" srcOrd="1" destOrd="0" presId="urn:microsoft.com/office/officeart/2005/8/layout/hierarchy3"/>
    <dgm:cxn modelId="{EF42952D-56D8-D549-BC98-0B45117563F6}" type="presParOf" srcId="{909A87A6-0AFB-E840-9D23-18232E43ABC6}" destId="{421BCD86-EB45-FD47-ADB8-CDA96B5505C7}" srcOrd="0" destOrd="0" presId="urn:microsoft.com/office/officeart/2005/8/layout/hierarchy3"/>
    <dgm:cxn modelId="{E076C914-1141-154D-93BB-D145F23321C8}" type="presParOf" srcId="{909A87A6-0AFB-E840-9D23-18232E43ABC6}" destId="{A01436EF-E731-F847-8E58-50C592EF732D}" srcOrd="1" destOrd="0" presId="urn:microsoft.com/office/officeart/2005/8/layout/hierarchy3"/>
    <dgm:cxn modelId="{65EED6AB-BC07-3D43-B2C8-36231410099F}" type="presParOf" srcId="{909A87A6-0AFB-E840-9D23-18232E43ABC6}" destId="{A0A02A00-5223-0042-8A05-1894FF928A4F}" srcOrd="2" destOrd="0" presId="urn:microsoft.com/office/officeart/2005/8/layout/hierarchy3"/>
    <dgm:cxn modelId="{0F193559-4409-0243-A1A6-2E5E15456908}" type="presParOf" srcId="{909A87A6-0AFB-E840-9D23-18232E43ABC6}" destId="{57E274CC-4A92-ED4C-BD1D-134F3000D01A}" srcOrd="3" destOrd="0" presId="urn:microsoft.com/office/officeart/2005/8/layout/hierarchy3"/>
    <dgm:cxn modelId="{CE1EBCB3-2208-C649-B349-E5AD1C2C37E4}" type="presParOf" srcId="{A6DC38F3-ECA5-4743-B3CE-50FE15F8EB3C}" destId="{DF115B8E-463C-804B-B4F1-9A742CDBD3FB}" srcOrd="1" destOrd="0" presId="urn:microsoft.com/office/officeart/2005/8/layout/hierarchy3"/>
    <dgm:cxn modelId="{95A23665-7CA5-1246-B058-EA3AFAD8040D}" type="presParOf" srcId="{DF115B8E-463C-804B-B4F1-9A742CDBD3FB}" destId="{E9230B87-4213-D24B-9396-27959DA8E598}" srcOrd="0" destOrd="0" presId="urn:microsoft.com/office/officeart/2005/8/layout/hierarchy3"/>
    <dgm:cxn modelId="{17B9D3E1-9DA8-254A-A328-06F8131F0582}" type="presParOf" srcId="{E9230B87-4213-D24B-9396-27959DA8E598}" destId="{B4C297D4-8FAB-F944-B8C8-D407CC1AC7DD}" srcOrd="0" destOrd="0" presId="urn:microsoft.com/office/officeart/2005/8/layout/hierarchy3"/>
    <dgm:cxn modelId="{0E3E493D-D31E-8A46-8EF4-A252BB3F7575}" type="presParOf" srcId="{E9230B87-4213-D24B-9396-27959DA8E598}" destId="{211AC834-2607-E04A-84C7-0C68184884C6}" srcOrd="1" destOrd="0" presId="urn:microsoft.com/office/officeart/2005/8/layout/hierarchy3"/>
    <dgm:cxn modelId="{7DDAC5B4-BC8C-7D49-BA9A-8C1C80CE4D93}" type="presParOf" srcId="{DF115B8E-463C-804B-B4F1-9A742CDBD3FB}" destId="{7EB12EA9-A27F-C44D-B24C-876D33598BCA}" srcOrd="1" destOrd="0" presId="urn:microsoft.com/office/officeart/2005/8/layout/hierarchy3"/>
    <dgm:cxn modelId="{A30F7661-71C6-AD40-B14E-7CBEB33112A3}" type="presParOf" srcId="{7EB12EA9-A27F-C44D-B24C-876D33598BCA}" destId="{4D8DDFFB-91A7-A540-8410-B78A7093D969}" srcOrd="0" destOrd="0" presId="urn:microsoft.com/office/officeart/2005/8/layout/hierarchy3"/>
    <dgm:cxn modelId="{A6F88C72-5B86-C540-934B-40A884EE2EE6}" type="presParOf" srcId="{7EB12EA9-A27F-C44D-B24C-876D33598BCA}" destId="{A296B634-AAB6-8E4E-9BC2-374BD24C6FD5}" srcOrd="1" destOrd="0" presId="urn:microsoft.com/office/officeart/2005/8/layout/hierarchy3"/>
    <dgm:cxn modelId="{DC9DC4A8-7034-B446-8B92-07CD7928F43E}" type="presParOf" srcId="{7EB12EA9-A27F-C44D-B24C-876D33598BCA}" destId="{C56B3C16-8E7A-474E-8BD7-BEDA1AF154D1}" srcOrd="2" destOrd="0" presId="urn:microsoft.com/office/officeart/2005/8/layout/hierarchy3"/>
    <dgm:cxn modelId="{C920B946-AB0F-1846-949A-1407358EAC49}" type="presParOf" srcId="{7EB12EA9-A27F-C44D-B24C-876D33598BCA}" destId="{AFBEF634-E1DC-394B-939C-282937E4935F}" srcOrd="3" destOrd="0" presId="urn:microsoft.com/office/officeart/2005/8/layout/hierarchy3"/>
    <dgm:cxn modelId="{9F9F94AC-C703-7D49-9E64-45D20E4B7F45}" type="presParOf" srcId="{7EB12EA9-A27F-C44D-B24C-876D33598BCA}" destId="{D1BACBAC-AE3B-1A46-94FE-051F5E3C9F38}" srcOrd="4" destOrd="0" presId="urn:microsoft.com/office/officeart/2005/8/layout/hierarchy3"/>
    <dgm:cxn modelId="{1058B615-C9D0-574C-BF64-6E187D8D8180}" type="presParOf" srcId="{7EB12EA9-A27F-C44D-B24C-876D33598BCA}" destId="{1172B621-74B8-0B4F-B057-A3C9B221DB38}" srcOrd="5" destOrd="0" presId="urn:microsoft.com/office/officeart/2005/8/layout/hierarchy3"/>
    <dgm:cxn modelId="{03BA9A7C-40FD-3B46-AC57-D811FF1E43DC}" type="presParOf" srcId="{A6DC38F3-ECA5-4743-B3CE-50FE15F8EB3C}" destId="{5D22427B-C916-DF4A-A896-B0480205A84F}" srcOrd="2" destOrd="0" presId="urn:microsoft.com/office/officeart/2005/8/layout/hierarchy3"/>
    <dgm:cxn modelId="{BBBBE3E7-AAC0-E241-8ABF-54F00685AEF7}" type="presParOf" srcId="{5D22427B-C916-DF4A-A896-B0480205A84F}" destId="{503CCC01-B6FD-9B44-A5E6-D52FAB835B75}" srcOrd="0" destOrd="0" presId="urn:microsoft.com/office/officeart/2005/8/layout/hierarchy3"/>
    <dgm:cxn modelId="{A2D2EE89-E296-BC4E-B040-B6E4C70DAC78}" type="presParOf" srcId="{503CCC01-B6FD-9B44-A5E6-D52FAB835B75}" destId="{20FC4BC1-2941-9D42-9678-F3D68512CB35}" srcOrd="0" destOrd="0" presId="urn:microsoft.com/office/officeart/2005/8/layout/hierarchy3"/>
    <dgm:cxn modelId="{C2A39CBF-1D12-F245-9652-B2744D9100E8}" type="presParOf" srcId="{503CCC01-B6FD-9B44-A5E6-D52FAB835B75}" destId="{03B5CD37-2CD2-864E-BF2C-0D43F57F3A12}" srcOrd="1" destOrd="0" presId="urn:microsoft.com/office/officeart/2005/8/layout/hierarchy3"/>
    <dgm:cxn modelId="{E5570D1E-8A21-F34D-BC2A-AF3C3856CF58}" type="presParOf" srcId="{5D22427B-C916-DF4A-A896-B0480205A84F}" destId="{CAB6E5B1-135F-9348-A9BF-B7E7AD959D90}" srcOrd="1" destOrd="0" presId="urn:microsoft.com/office/officeart/2005/8/layout/hierarchy3"/>
    <dgm:cxn modelId="{5C9CFBDE-8F68-354D-9B9E-5F56F052CE84}" type="presParOf" srcId="{CAB6E5B1-135F-9348-A9BF-B7E7AD959D90}" destId="{83104F83-5B84-E942-AA65-03849B0FE047}" srcOrd="0" destOrd="0" presId="urn:microsoft.com/office/officeart/2005/8/layout/hierarchy3"/>
    <dgm:cxn modelId="{8CC45382-6149-E04D-982B-8B343B19E053}" type="presParOf" srcId="{CAB6E5B1-135F-9348-A9BF-B7E7AD959D90}" destId="{4E3E2EBC-DBA2-3548-B7A5-D87C9351435D}" srcOrd="1" destOrd="0" presId="urn:microsoft.com/office/officeart/2005/8/layout/hierarchy3"/>
    <dgm:cxn modelId="{F470ECFD-36A4-634E-AD3D-F0CBCF831DB7}" type="presParOf" srcId="{CAB6E5B1-135F-9348-A9BF-B7E7AD959D90}" destId="{4A238AB7-63CB-5E46-B9B4-87CC810B13F6}" srcOrd="2" destOrd="0" presId="urn:microsoft.com/office/officeart/2005/8/layout/hierarchy3"/>
    <dgm:cxn modelId="{85C08D26-356A-A742-B6F0-52D66CBF5E28}" type="presParOf" srcId="{CAB6E5B1-135F-9348-A9BF-B7E7AD959D90}" destId="{A26FFD55-0D56-1F4E-8FFF-BEB9A01E44E9}"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92D4F5-CCDF-4A7C-BD13-B05D97EE67E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363B227-753A-4F62-A3DF-22E446A48E67}">
      <dgm:prSet/>
      <dgm:spPr/>
      <dgm:t>
        <a:bodyPr/>
        <a:lstStyle/>
        <a:p>
          <a:r>
            <a:rPr lang="en-US" dirty="0"/>
            <a:t>First: group by and aggregate your data into a Result</a:t>
          </a:r>
        </a:p>
      </dgm:t>
    </dgm:pt>
    <dgm:pt modelId="{E5514469-E77F-499B-B67D-F67DB49FABDE}" type="parTrans" cxnId="{D2F0C37F-49D2-4566-9D8D-6B5F4CDE1F73}">
      <dgm:prSet/>
      <dgm:spPr/>
      <dgm:t>
        <a:bodyPr/>
        <a:lstStyle/>
        <a:p>
          <a:endParaRPr lang="en-US"/>
        </a:p>
      </dgm:t>
    </dgm:pt>
    <dgm:pt modelId="{0408D636-DE2E-47AC-9D86-3697FFF390C8}" type="sibTrans" cxnId="{D2F0C37F-49D2-4566-9D8D-6B5F4CDE1F73}">
      <dgm:prSet/>
      <dgm:spPr/>
      <dgm:t>
        <a:bodyPr/>
        <a:lstStyle/>
        <a:p>
          <a:endParaRPr lang="en-US"/>
        </a:p>
      </dgm:t>
    </dgm:pt>
    <dgm:pt modelId="{953FE63D-22DF-401B-8227-3D14A1FC58D8}">
      <dgm:prSet/>
      <dgm:spPr/>
      <dgm:t>
        <a:bodyPr/>
        <a:lstStyle/>
        <a:p>
          <a:r>
            <a:rPr lang="en-US" dirty="0"/>
            <a:t>Then: Plot the Result</a:t>
          </a:r>
        </a:p>
      </dgm:t>
    </dgm:pt>
    <dgm:pt modelId="{8195E17A-1765-450A-9B7F-60EA56FF471C}" type="parTrans" cxnId="{31F0CE46-F2CC-4B88-9BA9-46FE5F03ADC8}">
      <dgm:prSet/>
      <dgm:spPr/>
      <dgm:t>
        <a:bodyPr/>
        <a:lstStyle/>
        <a:p>
          <a:endParaRPr lang="en-US"/>
        </a:p>
      </dgm:t>
    </dgm:pt>
    <dgm:pt modelId="{CBC4FD8A-8169-40E6-9916-D40F50821DC2}" type="sibTrans" cxnId="{31F0CE46-F2CC-4B88-9BA9-46FE5F03ADC8}">
      <dgm:prSet/>
      <dgm:spPr/>
      <dgm:t>
        <a:bodyPr/>
        <a:lstStyle/>
        <a:p>
          <a:endParaRPr lang="en-US"/>
        </a:p>
      </dgm:t>
    </dgm:pt>
    <dgm:pt modelId="{268AA2D0-5B95-B145-91F9-D6F5A94E5810}">
      <dgm:prSet/>
      <dgm:spPr/>
      <dgm:t>
        <a:bodyPr/>
        <a:lstStyle/>
        <a:p>
          <a:r>
            <a:rPr lang="en-US" dirty="0"/>
            <a:t>Eyeball your Result</a:t>
          </a:r>
        </a:p>
      </dgm:t>
    </dgm:pt>
    <dgm:pt modelId="{E18C3C9E-D45A-674D-94E4-3F673BC263AD}" type="parTrans" cxnId="{333AE7D2-B44B-D547-9636-BA9F438D725B}">
      <dgm:prSet/>
      <dgm:spPr/>
      <dgm:t>
        <a:bodyPr/>
        <a:lstStyle/>
        <a:p>
          <a:endParaRPr lang="en-US"/>
        </a:p>
      </dgm:t>
    </dgm:pt>
    <dgm:pt modelId="{3C1B25A3-89BF-4847-9A35-A7EAD5EDCE60}" type="sibTrans" cxnId="{333AE7D2-B44B-D547-9636-BA9F438D725B}">
      <dgm:prSet/>
      <dgm:spPr/>
      <dgm:t>
        <a:bodyPr/>
        <a:lstStyle/>
        <a:p>
          <a:endParaRPr lang="en-US"/>
        </a:p>
      </dgm:t>
    </dgm:pt>
    <dgm:pt modelId="{813425EF-5BD1-374B-A3EA-705D09D7DFBE}" type="pres">
      <dgm:prSet presAssocID="{5492D4F5-CCDF-4A7C-BD13-B05D97EE67EB}" presName="linear" presStyleCnt="0">
        <dgm:presLayoutVars>
          <dgm:animLvl val="lvl"/>
          <dgm:resizeHandles val="exact"/>
        </dgm:presLayoutVars>
      </dgm:prSet>
      <dgm:spPr/>
    </dgm:pt>
    <dgm:pt modelId="{DFB811F6-7455-4C4D-9095-3F60FF85966C}" type="pres">
      <dgm:prSet presAssocID="{5363B227-753A-4F62-A3DF-22E446A48E67}" presName="parentText" presStyleLbl="node1" presStyleIdx="0" presStyleCnt="3">
        <dgm:presLayoutVars>
          <dgm:chMax val="0"/>
          <dgm:bulletEnabled val="1"/>
        </dgm:presLayoutVars>
      </dgm:prSet>
      <dgm:spPr/>
    </dgm:pt>
    <dgm:pt modelId="{966B1804-5FE1-7D45-83CF-9C31D383E944}" type="pres">
      <dgm:prSet presAssocID="{0408D636-DE2E-47AC-9D86-3697FFF390C8}" presName="spacer" presStyleCnt="0"/>
      <dgm:spPr/>
    </dgm:pt>
    <dgm:pt modelId="{4DFEB3EC-9CDE-A843-966A-DAC49733AF3A}" type="pres">
      <dgm:prSet presAssocID="{268AA2D0-5B95-B145-91F9-D6F5A94E5810}" presName="parentText" presStyleLbl="node1" presStyleIdx="1" presStyleCnt="3">
        <dgm:presLayoutVars>
          <dgm:chMax val="0"/>
          <dgm:bulletEnabled val="1"/>
        </dgm:presLayoutVars>
      </dgm:prSet>
      <dgm:spPr/>
    </dgm:pt>
    <dgm:pt modelId="{F7332179-238E-2545-A00A-DE47A54796D2}" type="pres">
      <dgm:prSet presAssocID="{3C1B25A3-89BF-4847-9A35-A7EAD5EDCE60}" presName="spacer" presStyleCnt="0"/>
      <dgm:spPr/>
    </dgm:pt>
    <dgm:pt modelId="{14AB85B1-B230-E14A-B715-4BB4C13B2B1E}" type="pres">
      <dgm:prSet presAssocID="{953FE63D-22DF-401B-8227-3D14A1FC58D8}" presName="parentText" presStyleLbl="node1" presStyleIdx="2" presStyleCnt="3">
        <dgm:presLayoutVars>
          <dgm:chMax val="0"/>
          <dgm:bulletEnabled val="1"/>
        </dgm:presLayoutVars>
      </dgm:prSet>
      <dgm:spPr/>
    </dgm:pt>
  </dgm:ptLst>
  <dgm:cxnLst>
    <dgm:cxn modelId="{31F0CE46-F2CC-4B88-9BA9-46FE5F03ADC8}" srcId="{5492D4F5-CCDF-4A7C-BD13-B05D97EE67EB}" destId="{953FE63D-22DF-401B-8227-3D14A1FC58D8}" srcOrd="2" destOrd="0" parTransId="{8195E17A-1765-450A-9B7F-60EA56FF471C}" sibTransId="{CBC4FD8A-8169-40E6-9916-D40F50821DC2}"/>
    <dgm:cxn modelId="{EA24D657-B1FD-914D-B7BB-70EA4EF11DF7}" type="presOf" srcId="{5492D4F5-CCDF-4A7C-BD13-B05D97EE67EB}" destId="{813425EF-5BD1-374B-A3EA-705D09D7DFBE}" srcOrd="0" destOrd="0" presId="urn:microsoft.com/office/officeart/2005/8/layout/vList2"/>
    <dgm:cxn modelId="{D2F0C37F-49D2-4566-9D8D-6B5F4CDE1F73}" srcId="{5492D4F5-CCDF-4A7C-BD13-B05D97EE67EB}" destId="{5363B227-753A-4F62-A3DF-22E446A48E67}" srcOrd="0" destOrd="0" parTransId="{E5514469-E77F-499B-B67D-F67DB49FABDE}" sibTransId="{0408D636-DE2E-47AC-9D86-3697FFF390C8}"/>
    <dgm:cxn modelId="{B85D12A3-1392-0848-90F2-A198DBC52AC6}" type="presOf" srcId="{953FE63D-22DF-401B-8227-3D14A1FC58D8}" destId="{14AB85B1-B230-E14A-B715-4BB4C13B2B1E}" srcOrd="0" destOrd="0" presId="urn:microsoft.com/office/officeart/2005/8/layout/vList2"/>
    <dgm:cxn modelId="{2CBF58CA-D6E3-FA41-9585-00690394B24E}" type="presOf" srcId="{5363B227-753A-4F62-A3DF-22E446A48E67}" destId="{DFB811F6-7455-4C4D-9095-3F60FF85966C}" srcOrd="0" destOrd="0" presId="urn:microsoft.com/office/officeart/2005/8/layout/vList2"/>
    <dgm:cxn modelId="{333AE7D2-B44B-D547-9636-BA9F438D725B}" srcId="{5492D4F5-CCDF-4A7C-BD13-B05D97EE67EB}" destId="{268AA2D0-5B95-B145-91F9-D6F5A94E5810}" srcOrd="1" destOrd="0" parTransId="{E18C3C9E-D45A-674D-94E4-3F673BC263AD}" sibTransId="{3C1B25A3-89BF-4847-9A35-A7EAD5EDCE60}"/>
    <dgm:cxn modelId="{6AA164E7-3605-A147-883D-740537BEEBCF}" type="presOf" srcId="{268AA2D0-5B95-B145-91F9-D6F5A94E5810}" destId="{4DFEB3EC-9CDE-A843-966A-DAC49733AF3A}" srcOrd="0" destOrd="0" presId="urn:microsoft.com/office/officeart/2005/8/layout/vList2"/>
    <dgm:cxn modelId="{5DD15876-5A2D-564B-8DCC-90268C1D3E79}" type="presParOf" srcId="{813425EF-5BD1-374B-A3EA-705D09D7DFBE}" destId="{DFB811F6-7455-4C4D-9095-3F60FF85966C}" srcOrd="0" destOrd="0" presId="urn:microsoft.com/office/officeart/2005/8/layout/vList2"/>
    <dgm:cxn modelId="{AC6B04EE-50A2-304A-8AEF-728F327B19DF}" type="presParOf" srcId="{813425EF-5BD1-374B-A3EA-705D09D7DFBE}" destId="{966B1804-5FE1-7D45-83CF-9C31D383E944}" srcOrd="1" destOrd="0" presId="urn:microsoft.com/office/officeart/2005/8/layout/vList2"/>
    <dgm:cxn modelId="{8E3D20A5-D93F-2A4C-9E87-67B0BA3265B0}" type="presParOf" srcId="{813425EF-5BD1-374B-A3EA-705D09D7DFBE}" destId="{4DFEB3EC-9CDE-A843-966A-DAC49733AF3A}" srcOrd="2" destOrd="0" presId="urn:microsoft.com/office/officeart/2005/8/layout/vList2"/>
    <dgm:cxn modelId="{7AA6FBA0-4013-354D-815E-47C2D558D901}" type="presParOf" srcId="{813425EF-5BD1-374B-A3EA-705D09D7DFBE}" destId="{F7332179-238E-2545-A00A-DE47A54796D2}" srcOrd="3" destOrd="0" presId="urn:microsoft.com/office/officeart/2005/8/layout/vList2"/>
    <dgm:cxn modelId="{265818A8-39B3-2747-93F2-A7378D566317}" type="presParOf" srcId="{813425EF-5BD1-374B-A3EA-705D09D7DFBE}" destId="{14AB85B1-B230-E14A-B715-4BB4C13B2B1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EA593-418E-EE43-837E-02B70EF58426}">
      <dsp:nvSpPr>
        <dsp:cNvPr id="0" name=""/>
        <dsp:cNvSpPr/>
      </dsp:nvSpPr>
      <dsp:spPr>
        <a:xfrm>
          <a:off x="2920515" y="824269"/>
          <a:ext cx="635841" cy="91440"/>
        </a:xfrm>
        <a:custGeom>
          <a:avLst/>
          <a:gdLst/>
          <a:ahLst/>
          <a:cxnLst/>
          <a:rect l="0" t="0" r="0" b="0"/>
          <a:pathLst>
            <a:path>
              <a:moveTo>
                <a:pt x="0" y="45720"/>
              </a:moveTo>
              <a:lnTo>
                <a:pt x="635841" y="45720"/>
              </a:lnTo>
            </a:path>
          </a:pathLst>
        </a:custGeom>
        <a:noFill/>
        <a:ln w="1270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1775" y="866657"/>
        <a:ext cx="33322" cy="6664"/>
      </dsp:txXfrm>
    </dsp:sp>
    <dsp:sp modelId="{DC0BE16B-51F1-5844-977A-6955C2945E58}">
      <dsp:nvSpPr>
        <dsp:cNvPr id="0" name=""/>
        <dsp:cNvSpPr/>
      </dsp:nvSpPr>
      <dsp:spPr>
        <a:xfrm>
          <a:off x="24744" y="718"/>
          <a:ext cx="2897570" cy="173854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983" tIns="149037" rIns="141983" bIns="149037" numCol="1" spcCol="1270" anchor="ctr" anchorCtr="0">
          <a:noAutofit/>
        </a:bodyPr>
        <a:lstStyle/>
        <a:p>
          <a:pPr marL="0" lvl="0" indent="0" algn="ctr" defTabSz="1466850">
            <a:lnSpc>
              <a:spcPct val="90000"/>
            </a:lnSpc>
            <a:spcBef>
              <a:spcPct val="0"/>
            </a:spcBef>
            <a:spcAft>
              <a:spcPct val="35000"/>
            </a:spcAft>
            <a:buNone/>
          </a:pPr>
          <a:r>
            <a:rPr lang="en-US" sz="3300" kern="1200" dirty="0"/>
            <a:t>Review</a:t>
          </a:r>
        </a:p>
        <a:p>
          <a:pPr marL="0" lvl="0" indent="0" algn="ctr" defTabSz="1466850">
            <a:lnSpc>
              <a:spcPct val="90000"/>
            </a:lnSpc>
            <a:spcBef>
              <a:spcPct val="0"/>
            </a:spcBef>
            <a:spcAft>
              <a:spcPct val="35000"/>
            </a:spcAft>
            <a:buNone/>
          </a:pPr>
          <a:r>
            <a:rPr lang="en-US" sz="3300" kern="1200" dirty="0"/>
            <a:t>Counting nulls </a:t>
          </a:r>
        </a:p>
      </dsp:txBody>
      <dsp:txXfrm>
        <a:off x="24744" y="718"/>
        <a:ext cx="2897570" cy="1738542"/>
      </dsp:txXfrm>
    </dsp:sp>
    <dsp:sp modelId="{316B7EEF-185E-A44B-A82D-04CB1930CF46}">
      <dsp:nvSpPr>
        <dsp:cNvPr id="0" name=""/>
        <dsp:cNvSpPr/>
      </dsp:nvSpPr>
      <dsp:spPr>
        <a:xfrm>
          <a:off x="6484527" y="824269"/>
          <a:ext cx="635841" cy="91440"/>
        </a:xfrm>
        <a:custGeom>
          <a:avLst/>
          <a:gdLst/>
          <a:ahLst/>
          <a:cxnLst/>
          <a:rect l="0" t="0" r="0" b="0"/>
          <a:pathLst>
            <a:path>
              <a:moveTo>
                <a:pt x="0" y="45720"/>
              </a:moveTo>
              <a:lnTo>
                <a:pt x="635841" y="45720"/>
              </a:lnTo>
            </a:path>
          </a:pathLst>
        </a:custGeom>
        <a:noFill/>
        <a:ln w="12700" cap="flat" cmpd="sng" algn="ctr">
          <a:solidFill>
            <a:schemeClr val="accent2">
              <a:hueOff val="-3068070"/>
              <a:satOff val="6768"/>
              <a:lumOff val="49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85786" y="866657"/>
        <a:ext cx="33322" cy="6664"/>
      </dsp:txXfrm>
    </dsp:sp>
    <dsp:sp modelId="{1B27ED84-E8EF-1543-B813-FD1A858F9B8F}">
      <dsp:nvSpPr>
        <dsp:cNvPr id="0" name=""/>
        <dsp:cNvSpPr/>
      </dsp:nvSpPr>
      <dsp:spPr>
        <a:xfrm>
          <a:off x="3588756" y="718"/>
          <a:ext cx="2897570" cy="1738542"/>
        </a:xfrm>
        <a:prstGeom prst="rect">
          <a:avLst/>
        </a:prstGeom>
        <a:solidFill>
          <a:schemeClr val="accent2">
            <a:hueOff val="-2454456"/>
            <a:satOff val="5414"/>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983" tIns="149037" rIns="141983" bIns="149037" numCol="1" spcCol="1270" anchor="ctr" anchorCtr="0">
          <a:noAutofit/>
        </a:bodyPr>
        <a:lstStyle/>
        <a:p>
          <a:pPr marL="0" lvl="0" indent="0" algn="ctr" defTabSz="1466850">
            <a:lnSpc>
              <a:spcPct val="90000"/>
            </a:lnSpc>
            <a:spcBef>
              <a:spcPct val="0"/>
            </a:spcBef>
            <a:spcAft>
              <a:spcPct val="35000"/>
            </a:spcAft>
            <a:buNone/>
          </a:pPr>
          <a:r>
            <a:rPr lang="en-US" sz="3300" kern="1200"/>
            <a:t>Understanding Axis</a:t>
          </a:r>
        </a:p>
      </dsp:txBody>
      <dsp:txXfrm>
        <a:off x="3588756" y="718"/>
        <a:ext cx="2897570" cy="1738542"/>
      </dsp:txXfrm>
    </dsp:sp>
    <dsp:sp modelId="{5A7F1572-87B1-6347-AC24-BE9DC29A4555}">
      <dsp:nvSpPr>
        <dsp:cNvPr id="0" name=""/>
        <dsp:cNvSpPr/>
      </dsp:nvSpPr>
      <dsp:spPr>
        <a:xfrm>
          <a:off x="1473530" y="1737460"/>
          <a:ext cx="7128023" cy="635841"/>
        </a:xfrm>
        <a:custGeom>
          <a:avLst/>
          <a:gdLst/>
          <a:ahLst/>
          <a:cxnLst/>
          <a:rect l="0" t="0" r="0" b="0"/>
          <a:pathLst>
            <a:path>
              <a:moveTo>
                <a:pt x="7128023" y="0"/>
              </a:moveTo>
              <a:lnTo>
                <a:pt x="7128023" y="335020"/>
              </a:lnTo>
              <a:lnTo>
                <a:pt x="0" y="335020"/>
              </a:lnTo>
              <a:lnTo>
                <a:pt x="0" y="635841"/>
              </a:lnTo>
            </a:path>
          </a:pathLst>
        </a:custGeom>
        <a:noFill/>
        <a:ln w="12700" cap="flat" cmpd="sng" algn="ctr">
          <a:solidFill>
            <a:schemeClr val="accent2">
              <a:hueOff val="-6136140"/>
              <a:satOff val="13536"/>
              <a:lumOff val="98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58564" y="2052049"/>
        <a:ext cx="357955" cy="6664"/>
      </dsp:txXfrm>
    </dsp:sp>
    <dsp:sp modelId="{E8705CF6-3EA8-8040-BC22-86E74A2399AD}">
      <dsp:nvSpPr>
        <dsp:cNvPr id="0" name=""/>
        <dsp:cNvSpPr/>
      </dsp:nvSpPr>
      <dsp:spPr>
        <a:xfrm>
          <a:off x="7152768" y="718"/>
          <a:ext cx="2897570" cy="1738542"/>
        </a:xfrm>
        <a:prstGeom prst="rect">
          <a:avLst/>
        </a:prstGeom>
        <a:solidFill>
          <a:schemeClr val="accent2">
            <a:hueOff val="-4908912"/>
            <a:satOff val="10829"/>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983" tIns="149037" rIns="141983" bIns="149037" numCol="1" spcCol="1270" anchor="ctr" anchorCtr="0">
          <a:noAutofit/>
        </a:bodyPr>
        <a:lstStyle/>
        <a:p>
          <a:pPr marL="0" lvl="0" indent="0" algn="ctr" defTabSz="1466850">
            <a:lnSpc>
              <a:spcPct val="90000"/>
            </a:lnSpc>
            <a:spcBef>
              <a:spcPct val="0"/>
            </a:spcBef>
            <a:spcAft>
              <a:spcPct val="35000"/>
            </a:spcAft>
            <a:buNone/>
          </a:pPr>
          <a:r>
            <a:rPr lang="en-US" sz="3300" kern="1200"/>
            <a:t>Series Aggregation</a:t>
          </a:r>
        </a:p>
      </dsp:txBody>
      <dsp:txXfrm>
        <a:off x="7152768" y="718"/>
        <a:ext cx="2897570" cy="1738542"/>
      </dsp:txXfrm>
    </dsp:sp>
    <dsp:sp modelId="{71FF8058-19EA-C44C-A1A1-7EED0CC3D840}">
      <dsp:nvSpPr>
        <dsp:cNvPr id="0" name=""/>
        <dsp:cNvSpPr/>
      </dsp:nvSpPr>
      <dsp:spPr>
        <a:xfrm>
          <a:off x="2920515" y="3229253"/>
          <a:ext cx="635841" cy="91440"/>
        </a:xfrm>
        <a:custGeom>
          <a:avLst/>
          <a:gdLst/>
          <a:ahLst/>
          <a:cxnLst/>
          <a:rect l="0" t="0" r="0" b="0"/>
          <a:pathLst>
            <a:path>
              <a:moveTo>
                <a:pt x="0" y="45720"/>
              </a:moveTo>
              <a:lnTo>
                <a:pt x="635841" y="45720"/>
              </a:lnTo>
            </a:path>
          </a:pathLst>
        </a:custGeom>
        <a:noFill/>
        <a:ln w="12700" cap="flat" cmpd="sng" algn="ctr">
          <a:solidFill>
            <a:schemeClr val="accent2">
              <a:hueOff val="-9204210"/>
              <a:satOff val="20304"/>
              <a:lumOff val="1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21775" y="3271641"/>
        <a:ext cx="33322" cy="6664"/>
      </dsp:txXfrm>
    </dsp:sp>
    <dsp:sp modelId="{AFA51DF4-F94C-A149-A43A-D3DF05768485}">
      <dsp:nvSpPr>
        <dsp:cNvPr id="0" name=""/>
        <dsp:cNvSpPr/>
      </dsp:nvSpPr>
      <dsp:spPr>
        <a:xfrm>
          <a:off x="24744" y="2405702"/>
          <a:ext cx="2897570" cy="1738542"/>
        </a:xfrm>
        <a:prstGeom prst="rect">
          <a:avLst/>
        </a:prstGeom>
        <a:solidFill>
          <a:schemeClr val="accent2">
            <a:hueOff val="-7363368"/>
            <a:satOff val="16243"/>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983" tIns="149037" rIns="141983" bIns="149037" numCol="1" spcCol="1270" anchor="ctr" anchorCtr="0">
          <a:noAutofit/>
        </a:bodyPr>
        <a:lstStyle/>
        <a:p>
          <a:pPr marL="0" lvl="0" indent="0" algn="ctr" defTabSz="1466850">
            <a:lnSpc>
              <a:spcPct val="90000"/>
            </a:lnSpc>
            <a:spcBef>
              <a:spcPct val="0"/>
            </a:spcBef>
            <a:spcAft>
              <a:spcPct val="35000"/>
            </a:spcAft>
            <a:buNone/>
          </a:pPr>
          <a:r>
            <a:rPr lang="en-US" sz="3300" kern="1200"/>
            <a:t>Data Frame Aggregation </a:t>
          </a:r>
        </a:p>
      </dsp:txBody>
      <dsp:txXfrm>
        <a:off x="24744" y="2405702"/>
        <a:ext cx="2897570" cy="1738542"/>
      </dsp:txXfrm>
    </dsp:sp>
    <dsp:sp modelId="{32010FCF-0334-604A-8F6B-D38E2F9CC2B4}">
      <dsp:nvSpPr>
        <dsp:cNvPr id="0" name=""/>
        <dsp:cNvSpPr/>
      </dsp:nvSpPr>
      <dsp:spPr>
        <a:xfrm>
          <a:off x="6484527" y="3229253"/>
          <a:ext cx="635841" cy="91440"/>
        </a:xfrm>
        <a:custGeom>
          <a:avLst/>
          <a:gdLst/>
          <a:ahLst/>
          <a:cxnLst/>
          <a:rect l="0" t="0" r="0" b="0"/>
          <a:pathLst>
            <a:path>
              <a:moveTo>
                <a:pt x="0" y="45720"/>
              </a:moveTo>
              <a:lnTo>
                <a:pt x="635841" y="45720"/>
              </a:lnTo>
            </a:path>
          </a:pathLst>
        </a:custGeom>
        <a:noFill/>
        <a:ln w="12700" cap="flat" cmpd="sng" algn="ctr">
          <a:solidFill>
            <a:schemeClr val="accent2">
              <a:hueOff val="-12272280"/>
              <a:satOff val="27072"/>
              <a:lumOff val="196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85786" y="3271641"/>
        <a:ext cx="33322" cy="6664"/>
      </dsp:txXfrm>
    </dsp:sp>
    <dsp:sp modelId="{1F835DAC-D04A-5F48-A234-F1CC5C08C3A0}">
      <dsp:nvSpPr>
        <dsp:cNvPr id="0" name=""/>
        <dsp:cNvSpPr/>
      </dsp:nvSpPr>
      <dsp:spPr>
        <a:xfrm>
          <a:off x="3588756" y="2405702"/>
          <a:ext cx="2897570" cy="1738542"/>
        </a:xfrm>
        <a:prstGeom prst="rect">
          <a:avLst/>
        </a:prstGeom>
        <a:solidFill>
          <a:schemeClr val="accent2">
            <a:hueOff val="-9817824"/>
            <a:satOff val="21658"/>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983" tIns="149037" rIns="141983" bIns="149037" numCol="1" spcCol="1270" anchor="ctr" anchorCtr="0">
          <a:noAutofit/>
        </a:bodyPr>
        <a:lstStyle/>
        <a:p>
          <a:pPr marL="0" lvl="0" indent="0" algn="ctr" defTabSz="1466850">
            <a:lnSpc>
              <a:spcPct val="90000"/>
            </a:lnSpc>
            <a:spcBef>
              <a:spcPct val="0"/>
            </a:spcBef>
            <a:spcAft>
              <a:spcPct val="35000"/>
            </a:spcAft>
            <a:buNone/>
          </a:pPr>
          <a:r>
            <a:rPr lang="en-US" sz="3300" kern="1200"/>
            <a:t>Group by &amp; Aggregation </a:t>
          </a:r>
        </a:p>
      </dsp:txBody>
      <dsp:txXfrm>
        <a:off x="3588756" y="2405702"/>
        <a:ext cx="2897570" cy="1738542"/>
      </dsp:txXfrm>
    </dsp:sp>
    <dsp:sp modelId="{21599940-D021-924C-9681-2EA59A609A85}">
      <dsp:nvSpPr>
        <dsp:cNvPr id="0" name=""/>
        <dsp:cNvSpPr/>
      </dsp:nvSpPr>
      <dsp:spPr>
        <a:xfrm>
          <a:off x="7152768" y="2405702"/>
          <a:ext cx="2897570" cy="1738542"/>
        </a:xfrm>
        <a:prstGeom prst="rect">
          <a:avLst/>
        </a:prstGeom>
        <a:solidFill>
          <a:schemeClr val="accent2">
            <a:hueOff val="-12272280"/>
            <a:satOff val="27072"/>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983" tIns="149037" rIns="141983" bIns="149037" numCol="1" spcCol="1270" anchor="ctr" anchorCtr="0">
          <a:noAutofit/>
        </a:bodyPr>
        <a:lstStyle/>
        <a:p>
          <a:pPr marL="0" lvl="0" indent="0" algn="ctr" defTabSz="1466850">
            <a:lnSpc>
              <a:spcPct val="90000"/>
            </a:lnSpc>
            <a:spcBef>
              <a:spcPct val="0"/>
            </a:spcBef>
            <a:spcAft>
              <a:spcPct val="35000"/>
            </a:spcAft>
            <a:buNone/>
          </a:pPr>
          <a:r>
            <a:rPr lang="en-US" sz="3300" kern="1200"/>
            <a:t>Dealing with Multi-Indexes </a:t>
          </a:r>
        </a:p>
      </dsp:txBody>
      <dsp:txXfrm>
        <a:off x="7152768" y="2405702"/>
        <a:ext cx="2897570" cy="17385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FA6BD-325F-E245-95B7-4710F2F248D5}">
      <dsp:nvSpPr>
        <dsp:cNvPr id="0" name=""/>
        <dsp:cNvSpPr/>
      </dsp:nvSpPr>
      <dsp:spPr>
        <a:xfrm>
          <a:off x="0" y="537056"/>
          <a:ext cx="6129865" cy="264599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5746" tIns="499872" rIns="47574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“is a one-dimensional labeled array that is often used to represent a single column of data”</a:t>
          </a:r>
        </a:p>
        <a:p>
          <a:pPr marL="228600" lvl="1" indent="-228600" algn="l" defTabSz="1066800">
            <a:lnSpc>
              <a:spcPct val="90000"/>
            </a:lnSpc>
            <a:spcBef>
              <a:spcPct val="0"/>
            </a:spcBef>
            <a:spcAft>
              <a:spcPct val="15000"/>
            </a:spcAft>
            <a:buChar char="•"/>
          </a:pPr>
          <a:r>
            <a:rPr lang="en-US" sz="2400" kern="1200"/>
            <a:t>A single column of data from a data frame using a single set of brackets data[column]</a:t>
          </a:r>
        </a:p>
      </dsp:txBody>
      <dsp:txXfrm>
        <a:off x="0" y="537056"/>
        <a:ext cx="6129865" cy="2645999"/>
      </dsp:txXfrm>
    </dsp:sp>
    <dsp:sp modelId="{071F3877-9666-6643-BA8B-D33C3E2BD35F}">
      <dsp:nvSpPr>
        <dsp:cNvPr id="0" name=""/>
        <dsp:cNvSpPr/>
      </dsp:nvSpPr>
      <dsp:spPr>
        <a:xfrm>
          <a:off x="306493" y="182816"/>
          <a:ext cx="4290905"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186" tIns="0" rIns="162186" bIns="0" numCol="1" spcCol="1270" anchor="ctr" anchorCtr="0">
          <a:noAutofit/>
        </a:bodyPr>
        <a:lstStyle/>
        <a:p>
          <a:pPr marL="0" lvl="0" indent="0" algn="l" defTabSz="1066800">
            <a:lnSpc>
              <a:spcPct val="90000"/>
            </a:lnSpc>
            <a:spcBef>
              <a:spcPct val="0"/>
            </a:spcBef>
            <a:spcAft>
              <a:spcPct val="35000"/>
            </a:spcAft>
            <a:buNone/>
          </a:pPr>
          <a:r>
            <a:rPr lang="en-US" sz="2400" kern="1200"/>
            <a:t>Remember that a A Series </a:t>
          </a:r>
        </a:p>
      </dsp:txBody>
      <dsp:txXfrm>
        <a:off x="341078" y="217401"/>
        <a:ext cx="4221735" cy="639310"/>
      </dsp:txXfrm>
    </dsp:sp>
    <dsp:sp modelId="{C28F2E30-1C85-D641-BB80-7BDFC94B3D98}">
      <dsp:nvSpPr>
        <dsp:cNvPr id="0" name=""/>
        <dsp:cNvSpPr/>
      </dsp:nvSpPr>
      <dsp:spPr>
        <a:xfrm>
          <a:off x="0" y="3666896"/>
          <a:ext cx="6129865" cy="2003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5746" tIns="499872" rIns="47574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Series aggregation allows us to summarize a single column of data.</a:t>
          </a:r>
        </a:p>
        <a:p>
          <a:pPr marL="228600" lvl="1" indent="-228600" algn="l" defTabSz="1066800">
            <a:lnSpc>
              <a:spcPct val="90000"/>
            </a:lnSpc>
            <a:spcBef>
              <a:spcPct val="0"/>
            </a:spcBef>
            <a:spcAft>
              <a:spcPct val="15000"/>
            </a:spcAft>
            <a:buChar char="•"/>
          </a:pPr>
          <a:r>
            <a:rPr lang="en-US" sz="2400" kern="1200"/>
            <a:t>calculate statistics and perform computations on specific data points.</a:t>
          </a:r>
        </a:p>
      </dsp:txBody>
      <dsp:txXfrm>
        <a:off x="0" y="3666896"/>
        <a:ext cx="6129865" cy="2003400"/>
      </dsp:txXfrm>
    </dsp:sp>
    <dsp:sp modelId="{90F25413-2EF0-B74E-9084-5ADCA2EAE9A2}">
      <dsp:nvSpPr>
        <dsp:cNvPr id="0" name=""/>
        <dsp:cNvSpPr/>
      </dsp:nvSpPr>
      <dsp:spPr>
        <a:xfrm>
          <a:off x="306493" y="3312656"/>
          <a:ext cx="4290905"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186" tIns="0" rIns="162186" bIns="0" numCol="1" spcCol="1270" anchor="ctr" anchorCtr="0">
          <a:noAutofit/>
        </a:bodyPr>
        <a:lstStyle/>
        <a:p>
          <a:pPr marL="0" lvl="0" indent="0" algn="l" defTabSz="1066800">
            <a:lnSpc>
              <a:spcPct val="90000"/>
            </a:lnSpc>
            <a:spcBef>
              <a:spcPct val="0"/>
            </a:spcBef>
            <a:spcAft>
              <a:spcPct val="35000"/>
            </a:spcAft>
            <a:buNone/>
          </a:pPr>
          <a:r>
            <a:rPr lang="en-US" sz="2400" kern="1200"/>
            <a:t>Series Aggregation:</a:t>
          </a:r>
        </a:p>
      </dsp:txBody>
      <dsp:txXfrm>
        <a:off x="341078" y="3347241"/>
        <a:ext cx="4221735"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FA6BD-325F-E245-95B7-4710F2F248D5}">
      <dsp:nvSpPr>
        <dsp:cNvPr id="0" name=""/>
        <dsp:cNvSpPr/>
      </dsp:nvSpPr>
      <dsp:spPr>
        <a:xfrm>
          <a:off x="0" y="593981"/>
          <a:ext cx="6129865" cy="51817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5746" tIns="728980" rIns="475746" bIns="248920"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Aggregating data is commonly performed on </a:t>
          </a:r>
          <a:r>
            <a:rPr lang="en-US" sz="3500" kern="1200" dirty="0" err="1"/>
            <a:t>DataFrames</a:t>
          </a:r>
          <a:r>
            <a:rPr lang="en-US" sz="3500" kern="1200" dirty="0"/>
            <a:t> ~ data organized in a tabular format.
</a:t>
          </a:r>
          <a:r>
            <a:rPr lang="en-US" sz="3500" kern="1200" dirty="0" err="1"/>
            <a:t>DataFrame</a:t>
          </a:r>
          <a:r>
            <a:rPr lang="en-US" sz="3500" kern="1200" dirty="0"/>
            <a:t> aggregation allows us to summarize across multiple columns simultaneously.</a:t>
          </a:r>
        </a:p>
      </dsp:txBody>
      <dsp:txXfrm>
        <a:off x="0" y="593981"/>
        <a:ext cx="6129865" cy="5181750"/>
      </dsp:txXfrm>
    </dsp:sp>
    <dsp:sp modelId="{071F3877-9666-6643-BA8B-D33C3E2BD35F}">
      <dsp:nvSpPr>
        <dsp:cNvPr id="0" name=""/>
        <dsp:cNvSpPr/>
      </dsp:nvSpPr>
      <dsp:spPr>
        <a:xfrm>
          <a:off x="306493" y="77381"/>
          <a:ext cx="4290905" cy="1033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186" tIns="0" rIns="162186" bIns="0" numCol="1" spcCol="1270" anchor="ctr" anchorCtr="0">
          <a:noAutofit/>
        </a:bodyPr>
        <a:lstStyle/>
        <a:p>
          <a:pPr marL="0" lvl="0" indent="0" algn="l" defTabSz="1555750">
            <a:lnSpc>
              <a:spcPct val="90000"/>
            </a:lnSpc>
            <a:spcBef>
              <a:spcPct val="0"/>
            </a:spcBef>
            <a:spcAft>
              <a:spcPct val="35000"/>
            </a:spcAft>
            <a:buNone/>
          </a:pPr>
          <a:r>
            <a:rPr lang="en-US" sz="3500" kern="1200" dirty="0"/>
            <a:t>Data Frame Aggregation</a:t>
          </a:r>
        </a:p>
      </dsp:txBody>
      <dsp:txXfrm>
        <a:off x="356930" y="127818"/>
        <a:ext cx="4190031" cy="9323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783AA-1BB5-C445-8768-8E96147D3987}">
      <dsp:nvSpPr>
        <dsp:cNvPr id="0" name=""/>
        <dsp:cNvSpPr/>
      </dsp:nvSpPr>
      <dsp:spPr>
        <a:xfrm>
          <a:off x="324060" y="515"/>
          <a:ext cx="1744813" cy="8724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i="1" u="sng" kern="1200" dirty="0"/>
            <a:t>Distributions</a:t>
          </a:r>
        </a:p>
      </dsp:txBody>
      <dsp:txXfrm>
        <a:off x="349612" y="26067"/>
        <a:ext cx="1693709" cy="821302"/>
      </dsp:txXfrm>
    </dsp:sp>
    <dsp:sp modelId="{421BCD86-EB45-FD47-ADB8-CDA96B5505C7}">
      <dsp:nvSpPr>
        <dsp:cNvPr id="0" name=""/>
        <dsp:cNvSpPr/>
      </dsp:nvSpPr>
      <dsp:spPr>
        <a:xfrm>
          <a:off x="498541" y="872922"/>
          <a:ext cx="174481" cy="654305"/>
        </a:xfrm>
        <a:custGeom>
          <a:avLst/>
          <a:gdLst/>
          <a:ahLst/>
          <a:cxnLst/>
          <a:rect l="0" t="0" r="0" b="0"/>
          <a:pathLst>
            <a:path>
              <a:moveTo>
                <a:pt x="0" y="0"/>
              </a:moveTo>
              <a:lnTo>
                <a:pt x="0" y="654305"/>
              </a:lnTo>
              <a:lnTo>
                <a:pt x="174481" y="6543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1436EF-E731-F847-8E58-50C592EF732D}">
      <dsp:nvSpPr>
        <dsp:cNvPr id="0" name=""/>
        <dsp:cNvSpPr/>
      </dsp:nvSpPr>
      <dsp:spPr>
        <a:xfrm>
          <a:off x="673023" y="1091023"/>
          <a:ext cx="1395850" cy="8724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hist</a:t>
          </a:r>
        </a:p>
      </dsp:txBody>
      <dsp:txXfrm>
        <a:off x="698575" y="1116575"/>
        <a:ext cx="1344746" cy="821302"/>
      </dsp:txXfrm>
    </dsp:sp>
    <dsp:sp modelId="{A0A02A00-5223-0042-8A05-1894FF928A4F}">
      <dsp:nvSpPr>
        <dsp:cNvPr id="0" name=""/>
        <dsp:cNvSpPr/>
      </dsp:nvSpPr>
      <dsp:spPr>
        <a:xfrm>
          <a:off x="498541" y="872922"/>
          <a:ext cx="174481" cy="1744813"/>
        </a:xfrm>
        <a:custGeom>
          <a:avLst/>
          <a:gdLst/>
          <a:ahLst/>
          <a:cxnLst/>
          <a:rect l="0" t="0" r="0" b="0"/>
          <a:pathLst>
            <a:path>
              <a:moveTo>
                <a:pt x="0" y="0"/>
              </a:moveTo>
              <a:lnTo>
                <a:pt x="0" y="1744813"/>
              </a:lnTo>
              <a:lnTo>
                <a:pt x="174481" y="17448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E274CC-4A92-ED4C-BD1D-134F3000D01A}">
      <dsp:nvSpPr>
        <dsp:cNvPr id="0" name=""/>
        <dsp:cNvSpPr/>
      </dsp:nvSpPr>
      <dsp:spPr>
        <a:xfrm>
          <a:off x="673023" y="2181532"/>
          <a:ext cx="1395850" cy="8724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boxplot</a:t>
          </a:r>
        </a:p>
      </dsp:txBody>
      <dsp:txXfrm>
        <a:off x="698575" y="2207084"/>
        <a:ext cx="1344746" cy="821302"/>
      </dsp:txXfrm>
    </dsp:sp>
    <dsp:sp modelId="{B4C297D4-8FAB-F944-B8C8-D407CC1AC7DD}">
      <dsp:nvSpPr>
        <dsp:cNvPr id="0" name=""/>
        <dsp:cNvSpPr/>
      </dsp:nvSpPr>
      <dsp:spPr>
        <a:xfrm>
          <a:off x="2505077" y="515"/>
          <a:ext cx="1744813" cy="8724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i="1" u="sng" kern="1200" dirty="0"/>
            <a:t>Categorical</a:t>
          </a:r>
        </a:p>
      </dsp:txBody>
      <dsp:txXfrm>
        <a:off x="2530629" y="26067"/>
        <a:ext cx="1693709" cy="821302"/>
      </dsp:txXfrm>
    </dsp:sp>
    <dsp:sp modelId="{4D8DDFFB-91A7-A540-8410-B78A7093D969}">
      <dsp:nvSpPr>
        <dsp:cNvPr id="0" name=""/>
        <dsp:cNvSpPr/>
      </dsp:nvSpPr>
      <dsp:spPr>
        <a:xfrm>
          <a:off x="2679558" y="872922"/>
          <a:ext cx="174481" cy="654305"/>
        </a:xfrm>
        <a:custGeom>
          <a:avLst/>
          <a:gdLst/>
          <a:ahLst/>
          <a:cxnLst/>
          <a:rect l="0" t="0" r="0" b="0"/>
          <a:pathLst>
            <a:path>
              <a:moveTo>
                <a:pt x="0" y="0"/>
              </a:moveTo>
              <a:lnTo>
                <a:pt x="0" y="654305"/>
              </a:lnTo>
              <a:lnTo>
                <a:pt x="174481" y="6543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6B634-AAB6-8E4E-9BC2-374BD24C6FD5}">
      <dsp:nvSpPr>
        <dsp:cNvPr id="0" name=""/>
        <dsp:cNvSpPr/>
      </dsp:nvSpPr>
      <dsp:spPr>
        <a:xfrm>
          <a:off x="2854039" y="1091023"/>
          <a:ext cx="1395850" cy="8724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bar</a:t>
          </a:r>
        </a:p>
      </dsp:txBody>
      <dsp:txXfrm>
        <a:off x="2879591" y="1116575"/>
        <a:ext cx="1344746" cy="821302"/>
      </dsp:txXfrm>
    </dsp:sp>
    <dsp:sp modelId="{C56B3C16-8E7A-474E-8BD7-BEDA1AF154D1}">
      <dsp:nvSpPr>
        <dsp:cNvPr id="0" name=""/>
        <dsp:cNvSpPr/>
      </dsp:nvSpPr>
      <dsp:spPr>
        <a:xfrm>
          <a:off x="2679558" y="872922"/>
          <a:ext cx="174481" cy="1744813"/>
        </a:xfrm>
        <a:custGeom>
          <a:avLst/>
          <a:gdLst/>
          <a:ahLst/>
          <a:cxnLst/>
          <a:rect l="0" t="0" r="0" b="0"/>
          <a:pathLst>
            <a:path>
              <a:moveTo>
                <a:pt x="0" y="0"/>
              </a:moveTo>
              <a:lnTo>
                <a:pt x="0" y="1744813"/>
              </a:lnTo>
              <a:lnTo>
                <a:pt x="174481" y="17448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BEF634-E1DC-394B-939C-282937E4935F}">
      <dsp:nvSpPr>
        <dsp:cNvPr id="0" name=""/>
        <dsp:cNvSpPr/>
      </dsp:nvSpPr>
      <dsp:spPr>
        <a:xfrm>
          <a:off x="2854039" y="2181532"/>
          <a:ext cx="1395850" cy="8724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boxplot</a:t>
          </a:r>
        </a:p>
      </dsp:txBody>
      <dsp:txXfrm>
        <a:off x="2879591" y="2207084"/>
        <a:ext cx="1344746" cy="821302"/>
      </dsp:txXfrm>
    </dsp:sp>
    <dsp:sp modelId="{D1BACBAC-AE3B-1A46-94FE-051F5E3C9F38}">
      <dsp:nvSpPr>
        <dsp:cNvPr id="0" name=""/>
        <dsp:cNvSpPr/>
      </dsp:nvSpPr>
      <dsp:spPr>
        <a:xfrm>
          <a:off x="2679558" y="872922"/>
          <a:ext cx="174481" cy="2835321"/>
        </a:xfrm>
        <a:custGeom>
          <a:avLst/>
          <a:gdLst/>
          <a:ahLst/>
          <a:cxnLst/>
          <a:rect l="0" t="0" r="0" b="0"/>
          <a:pathLst>
            <a:path>
              <a:moveTo>
                <a:pt x="0" y="0"/>
              </a:moveTo>
              <a:lnTo>
                <a:pt x="0" y="2835321"/>
              </a:lnTo>
              <a:lnTo>
                <a:pt x="174481" y="28353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72B621-74B8-0B4F-B057-A3C9B221DB38}">
      <dsp:nvSpPr>
        <dsp:cNvPr id="0" name=""/>
        <dsp:cNvSpPr/>
      </dsp:nvSpPr>
      <dsp:spPr>
        <a:xfrm>
          <a:off x="2854039" y="3272040"/>
          <a:ext cx="1395850" cy="8724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pie</a:t>
          </a:r>
        </a:p>
      </dsp:txBody>
      <dsp:txXfrm>
        <a:off x="2879591" y="3297592"/>
        <a:ext cx="1344746" cy="821302"/>
      </dsp:txXfrm>
    </dsp:sp>
    <dsp:sp modelId="{20FC4BC1-2941-9D42-9678-F3D68512CB35}">
      <dsp:nvSpPr>
        <dsp:cNvPr id="0" name=""/>
        <dsp:cNvSpPr/>
      </dsp:nvSpPr>
      <dsp:spPr>
        <a:xfrm>
          <a:off x="4686094" y="515"/>
          <a:ext cx="1744813" cy="8724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i="1" u="sng" kern="1200" dirty="0"/>
            <a:t>Relationships</a:t>
          </a:r>
        </a:p>
      </dsp:txBody>
      <dsp:txXfrm>
        <a:off x="4711646" y="26067"/>
        <a:ext cx="1693709" cy="821302"/>
      </dsp:txXfrm>
    </dsp:sp>
    <dsp:sp modelId="{83104F83-5B84-E942-AA65-03849B0FE047}">
      <dsp:nvSpPr>
        <dsp:cNvPr id="0" name=""/>
        <dsp:cNvSpPr/>
      </dsp:nvSpPr>
      <dsp:spPr>
        <a:xfrm>
          <a:off x="4860575" y="872922"/>
          <a:ext cx="174481" cy="654305"/>
        </a:xfrm>
        <a:custGeom>
          <a:avLst/>
          <a:gdLst/>
          <a:ahLst/>
          <a:cxnLst/>
          <a:rect l="0" t="0" r="0" b="0"/>
          <a:pathLst>
            <a:path>
              <a:moveTo>
                <a:pt x="0" y="0"/>
              </a:moveTo>
              <a:lnTo>
                <a:pt x="0" y="654305"/>
              </a:lnTo>
              <a:lnTo>
                <a:pt x="174481" y="65430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3E2EBC-DBA2-3548-B7A5-D87C9351435D}">
      <dsp:nvSpPr>
        <dsp:cNvPr id="0" name=""/>
        <dsp:cNvSpPr/>
      </dsp:nvSpPr>
      <dsp:spPr>
        <a:xfrm>
          <a:off x="5035056" y="1091023"/>
          <a:ext cx="1395850" cy="8724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scatter</a:t>
          </a:r>
        </a:p>
      </dsp:txBody>
      <dsp:txXfrm>
        <a:off x="5060608" y="1116575"/>
        <a:ext cx="1344746" cy="821302"/>
      </dsp:txXfrm>
    </dsp:sp>
    <dsp:sp modelId="{4A238AB7-63CB-5E46-B9B4-87CC810B13F6}">
      <dsp:nvSpPr>
        <dsp:cNvPr id="0" name=""/>
        <dsp:cNvSpPr/>
      </dsp:nvSpPr>
      <dsp:spPr>
        <a:xfrm>
          <a:off x="4860575" y="872922"/>
          <a:ext cx="174481" cy="1744813"/>
        </a:xfrm>
        <a:custGeom>
          <a:avLst/>
          <a:gdLst/>
          <a:ahLst/>
          <a:cxnLst/>
          <a:rect l="0" t="0" r="0" b="0"/>
          <a:pathLst>
            <a:path>
              <a:moveTo>
                <a:pt x="0" y="0"/>
              </a:moveTo>
              <a:lnTo>
                <a:pt x="0" y="1744813"/>
              </a:lnTo>
              <a:lnTo>
                <a:pt x="174481" y="17448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6FFD55-0D56-1F4E-8FFF-BEB9A01E44E9}">
      <dsp:nvSpPr>
        <dsp:cNvPr id="0" name=""/>
        <dsp:cNvSpPr/>
      </dsp:nvSpPr>
      <dsp:spPr>
        <a:xfrm>
          <a:off x="5035056" y="2181532"/>
          <a:ext cx="1395850" cy="8724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plot</a:t>
          </a:r>
        </a:p>
      </dsp:txBody>
      <dsp:txXfrm>
        <a:off x="5060608" y="2207084"/>
        <a:ext cx="1344746" cy="821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811F6-7455-4C4D-9095-3F60FF85966C}">
      <dsp:nvSpPr>
        <dsp:cNvPr id="0" name=""/>
        <dsp:cNvSpPr/>
      </dsp:nvSpPr>
      <dsp:spPr>
        <a:xfrm>
          <a:off x="0" y="801116"/>
          <a:ext cx="6129865" cy="13478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First: group by and aggregate your data into a Result</a:t>
          </a:r>
        </a:p>
      </dsp:txBody>
      <dsp:txXfrm>
        <a:off x="65796" y="866912"/>
        <a:ext cx="5998273" cy="1216248"/>
      </dsp:txXfrm>
    </dsp:sp>
    <dsp:sp modelId="{4DFEB3EC-9CDE-A843-966A-DAC49733AF3A}">
      <dsp:nvSpPr>
        <dsp:cNvPr id="0" name=""/>
        <dsp:cNvSpPr/>
      </dsp:nvSpPr>
      <dsp:spPr>
        <a:xfrm>
          <a:off x="0" y="2252636"/>
          <a:ext cx="6129865" cy="1347840"/>
        </a:xfrm>
        <a:prstGeom prst="roundRect">
          <a:avLst/>
        </a:prstGeom>
        <a:solidFill>
          <a:schemeClr val="accent2">
            <a:hueOff val="-6136140"/>
            <a:satOff val="13536"/>
            <a:lumOff val="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Eyeball your Result</a:t>
          </a:r>
        </a:p>
      </dsp:txBody>
      <dsp:txXfrm>
        <a:off x="65796" y="2318432"/>
        <a:ext cx="5998273" cy="1216248"/>
      </dsp:txXfrm>
    </dsp:sp>
    <dsp:sp modelId="{14AB85B1-B230-E14A-B715-4BB4C13B2B1E}">
      <dsp:nvSpPr>
        <dsp:cNvPr id="0" name=""/>
        <dsp:cNvSpPr/>
      </dsp:nvSpPr>
      <dsp:spPr>
        <a:xfrm>
          <a:off x="0" y="3704156"/>
          <a:ext cx="6129865" cy="1347840"/>
        </a:xfrm>
        <a:prstGeom prst="roundRect">
          <a:avLst/>
        </a:prstGeom>
        <a:solidFill>
          <a:schemeClr val="accent2">
            <a:hueOff val="-12272280"/>
            <a:satOff val="27072"/>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Then: Plot the Result</a:t>
          </a:r>
        </a:p>
      </dsp:txBody>
      <dsp:txXfrm>
        <a:off x="65796" y="3769952"/>
        <a:ext cx="5998273" cy="121624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6/28/23</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6/28/23</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98700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36</a:t>
            </a:fld>
            <a:endParaRPr lang="en-US" dirty="0"/>
          </a:p>
        </p:txBody>
      </p:sp>
    </p:spTree>
    <p:extLst>
      <p:ext uri="{BB962C8B-B14F-4D97-AF65-F5344CB8AC3E}">
        <p14:creationId xmlns:p14="http://schemas.microsoft.com/office/powerpoint/2010/main" val="1984944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37</a:t>
            </a:fld>
            <a:endParaRPr lang="en-US" dirty="0"/>
          </a:p>
        </p:txBody>
      </p:sp>
    </p:spTree>
    <p:extLst>
      <p:ext uri="{BB962C8B-B14F-4D97-AF65-F5344CB8AC3E}">
        <p14:creationId xmlns:p14="http://schemas.microsoft.com/office/powerpoint/2010/main" val="2734810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39</a:t>
            </a:fld>
            <a:endParaRPr lang="en-US" dirty="0"/>
          </a:p>
        </p:txBody>
      </p:sp>
    </p:spTree>
    <p:extLst>
      <p:ext uri="{BB962C8B-B14F-4D97-AF65-F5344CB8AC3E}">
        <p14:creationId xmlns:p14="http://schemas.microsoft.com/office/powerpoint/2010/main" val="247672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40</a:t>
            </a:fld>
            <a:endParaRPr lang="en-US" dirty="0"/>
          </a:p>
        </p:txBody>
      </p:sp>
    </p:spTree>
    <p:extLst>
      <p:ext uri="{BB962C8B-B14F-4D97-AF65-F5344CB8AC3E}">
        <p14:creationId xmlns:p14="http://schemas.microsoft.com/office/powerpoint/2010/main" val="3769788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42</a:t>
            </a:fld>
            <a:endParaRPr lang="en-US" dirty="0"/>
          </a:p>
        </p:txBody>
      </p:sp>
    </p:spTree>
    <p:extLst>
      <p:ext uri="{BB962C8B-B14F-4D97-AF65-F5344CB8AC3E}">
        <p14:creationId xmlns:p14="http://schemas.microsoft.com/office/powerpoint/2010/main" val="2544128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43</a:t>
            </a:fld>
            <a:endParaRPr lang="en-US" dirty="0"/>
          </a:p>
        </p:txBody>
      </p:sp>
    </p:spTree>
    <p:extLst>
      <p:ext uri="{BB962C8B-B14F-4D97-AF65-F5344CB8AC3E}">
        <p14:creationId xmlns:p14="http://schemas.microsoft.com/office/powerpoint/2010/main" val="218227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44</a:t>
            </a:fld>
            <a:endParaRPr lang="en-US" dirty="0"/>
          </a:p>
        </p:txBody>
      </p:sp>
    </p:spTree>
    <p:extLst>
      <p:ext uri="{BB962C8B-B14F-4D97-AF65-F5344CB8AC3E}">
        <p14:creationId xmlns:p14="http://schemas.microsoft.com/office/powerpoint/2010/main" val="962824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C0E66CD-21C0-0C46-9262-75B7BC23CA89}" type="slidenum">
              <a:rPr lang="en-US" smtClean="0"/>
              <a:pPr/>
              <a:t>58</a:t>
            </a:fld>
            <a:endParaRPr lang="en-US" dirty="0"/>
          </a:p>
        </p:txBody>
      </p:sp>
    </p:spTree>
    <p:extLst>
      <p:ext uri="{BB962C8B-B14F-4D97-AF65-F5344CB8AC3E}">
        <p14:creationId xmlns:p14="http://schemas.microsoft.com/office/powerpoint/2010/main" val="2171790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22</a:t>
            </a:fld>
            <a:endParaRPr lang="en-US" dirty="0"/>
          </a:p>
        </p:txBody>
      </p:sp>
    </p:spTree>
    <p:extLst>
      <p:ext uri="{BB962C8B-B14F-4D97-AF65-F5344CB8AC3E}">
        <p14:creationId xmlns:p14="http://schemas.microsoft.com/office/powerpoint/2010/main" val="2338638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23</a:t>
            </a:fld>
            <a:endParaRPr lang="en-US" dirty="0"/>
          </a:p>
        </p:txBody>
      </p:sp>
    </p:spTree>
    <p:extLst>
      <p:ext uri="{BB962C8B-B14F-4D97-AF65-F5344CB8AC3E}">
        <p14:creationId xmlns:p14="http://schemas.microsoft.com/office/powerpoint/2010/main" val="946918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24</a:t>
            </a:fld>
            <a:endParaRPr lang="en-US" dirty="0"/>
          </a:p>
        </p:txBody>
      </p:sp>
    </p:spTree>
    <p:extLst>
      <p:ext uri="{BB962C8B-B14F-4D97-AF65-F5344CB8AC3E}">
        <p14:creationId xmlns:p14="http://schemas.microsoft.com/office/powerpoint/2010/main" val="3001309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25</a:t>
            </a:fld>
            <a:endParaRPr lang="en-US" dirty="0"/>
          </a:p>
        </p:txBody>
      </p:sp>
    </p:spTree>
    <p:extLst>
      <p:ext uri="{BB962C8B-B14F-4D97-AF65-F5344CB8AC3E}">
        <p14:creationId xmlns:p14="http://schemas.microsoft.com/office/powerpoint/2010/main" val="354521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28</a:t>
            </a:fld>
            <a:endParaRPr lang="en-US" dirty="0"/>
          </a:p>
        </p:txBody>
      </p:sp>
    </p:spTree>
    <p:extLst>
      <p:ext uri="{BB962C8B-B14F-4D97-AF65-F5344CB8AC3E}">
        <p14:creationId xmlns:p14="http://schemas.microsoft.com/office/powerpoint/2010/main" val="146935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30</a:t>
            </a:fld>
            <a:endParaRPr lang="en-US" dirty="0"/>
          </a:p>
        </p:txBody>
      </p:sp>
    </p:spTree>
    <p:extLst>
      <p:ext uri="{BB962C8B-B14F-4D97-AF65-F5344CB8AC3E}">
        <p14:creationId xmlns:p14="http://schemas.microsoft.com/office/powerpoint/2010/main" val="750078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31</a:t>
            </a:fld>
            <a:endParaRPr lang="en-US" dirty="0"/>
          </a:p>
        </p:txBody>
      </p:sp>
    </p:spTree>
    <p:extLst>
      <p:ext uri="{BB962C8B-B14F-4D97-AF65-F5344CB8AC3E}">
        <p14:creationId xmlns:p14="http://schemas.microsoft.com/office/powerpoint/2010/main" val="240561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33</a:t>
            </a:fld>
            <a:endParaRPr lang="en-US" dirty="0"/>
          </a:p>
        </p:txBody>
      </p:sp>
    </p:spTree>
    <p:extLst>
      <p:ext uri="{BB962C8B-B14F-4D97-AF65-F5344CB8AC3E}">
        <p14:creationId xmlns:p14="http://schemas.microsoft.com/office/powerpoint/2010/main" val="2768412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latin typeface="Franklin Gothic Book"/>
            </a:endParaRPr>
          </a:p>
        </p:txBody>
      </p:sp>
      <p:sp>
        <p:nvSpPr>
          <p:cNvPr id="11" name="Rectangle 10"/>
          <p:cNvSpPr/>
          <p:nvPr/>
        </p:nvSpPr>
        <p:spPr>
          <a:xfrm>
            <a:off x="6165851" y="228600"/>
            <a:ext cx="27432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9069917" y="2377440"/>
            <a:ext cx="27432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6" name="Picture 5"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97954" cy="480425"/>
          </a:xfrm>
          <a:prstGeom prst="rect">
            <a:avLst/>
          </a:prstGeom>
        </p:spPr>
      </p:pic>
    </p:spTree>
    <p:custDataLst>
      <p:tags r:id="rId1"/>
    </p:custDataLst>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11074400" y="282574"/>
            <a:ext cx="72912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79" y="1400284"/>
            <a:ext cx="441789" cy="356520"/>
          </a:xfrm>
          <a:prstGeom prst="rect">
            <a:avLst/>
          </a:prstGeom>
        </p:spPr>
      </p:pic>
    </p:spTree>
    <p:custDataLst>
      <p:tags r:id="rId1"/>
    </p:custDataLst>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670561" y="1985963"/>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670561" y="4164965"/>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09105" y="1400284"/>
            <a:ext cx="452063" cy="356520"/>
          </a:xfrm>
          <a:prstGeom prst="rect">
            <a:avLst/>
          </a:prstGeom>
        </p:spPr>
      </p:pic>
    </p:spTree>
    <p:custDataLst>
      <p:tags r:id="rId1"/>
    </p:custDataLst>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19379" y="714101"/>
            <a:ext cx="452064" cy="355191"/>
          </a:xfrm>
          <a:prstGeom prst="rect">
            <a:avLst/>
          </a:prstGeom>
        </p:spPr>
      </p:pic>
    </p:spTree>
    <p:custDataLst>
      <p:tags r:id="rId1"/>
    </p:custDataLst>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76768" y="228600"/>
            <a:ext cx="460163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7" y="2571750"/>
            <a:ext cx="4340352"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5558368" y="273051"/>
            <a:ext cx="6129865"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08124" y="3733801"/>
            <a:ext cx="4340352"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145741" y="6423586"/>
            <a:ext cx="442258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559205" y="3124200"/>
            <a:ext cx="5197696"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4614211"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559205" y="3995737"/>
            <a:ext cx="5197696"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29653" y="721135"/>
            <a:ext cx="441790" cy="355191"/>
          </a:xfrm>
          <a:prstGeom prst="rect">
            <a:avLst/>
          </a:prstGeom>
        </p:spPr>
      </p:pic>
    </p:spTree>
    <p:custDataLst>
      <p:tags r:id="rId1"/>
    </p:custDataLst>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75341" y="4424082"/>
            <a:ext cx="8254876"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85045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75341" y="5257800"/>
            <a:ext cx="8254876"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9" name="Rectangle 8"/>
          <p:cNvSpPr/>
          <p:nvPr/>
        </p:nvSpPr>
        <p:spPr>
          <a:xfrm>
            <a:off x="9069917" y="2377440"/>
            <a:ext cx="27432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3" name="Picture 12"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0983074" y="3738743"/>
            <a:ext cx="554751" cy="480425"/>
          </a:xfrm>
          <a:prstGeom prst="rect">
            <a:avLst/>
          </a:prstGeom>
        </p:spPr>
      </p:pic>
    </p:spTree>
    <p:custDataLst>
      <p:tags r:id="rId1"/>
    </p:custDataLst>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376766" y="228600"/>
            <a:ext cx="851622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8242148"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6" y="3733801"/>
            <a:ext cx="8239421"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949683" y="6235608"/>
            <a:ext cx="1797864"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508128" y="6235608"/>
            <a:ext cx="61974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9069917" y="237494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9069917" y="4535424"/>
            <a:ext cx="2743200" cy="2039112"/>
          </a:xfrm>
        </p:spPr>
        <p:txBody>
          <a:bodyPr/>
          <a:lstStyle>
            <a:lvl1pPr>
              <a:buNone/>
              <a:defRPr/>
            </a:lvl1pPr>
          </a:lstStyle>
          <a:p>
            <a:r>
              <a:rPr lang="en-US"/>
              <a:t>Click icon to add picture</a:t>
            </a:r>
            <a:endParaRPr dirty="0"/>
          </a:p>
        </p:txBody>
      </p:sp>
      <p:pic>
        <p:nvPicPr>
          <p:cNvPr id="14" name="Picture 13"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36309" cy="480425"/>
          </a:xfrm>
          <a:prstGeom prst="rect">
            <a:avLst/>
          </a:prstGeom>
        </p:spPr>
      </p:pic>
    </p:spTree>
    <p:custDataLst>
      <p:tags r:id="rId1"/>
    </p:custDataLst>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376767" y="228600"/>
            <a:ext cx="56472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53555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5" y="3733801"/>
            <a:ext cx="5353739"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064000" y="6235608"/>
            <a:ext cx="1797864"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508128" y="6235608"/>
            <a:ext cx="34542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1" name="Rectangle 10"/>
          <p:cNvSpPr/>
          <p:nvPr/>
        </p:nvSpPr>
        <p:spPr>
          <a:xfrm>
            <a:off x="6165851" y="4534726"/>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6165851" y="22860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6165851" y="2381663"/>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5"/>
          </p:nvPr>
        </p:nvSpPr>
        <p:spPr>
          <a:xfrm>
            <a:off x="9070848" y="2381662"/>
            <a:ext cx="2743200" cy="4187952"/>
          </a:xfrm>
        </p:spPr>
        <p:txBody>
          <a:bodyPr/>
          <a:lstStyle>
            <a:lvl1pPr>
              <a:buNone/>
              <a:defRPr/>
            </a:lvl1pPr>
          </a:lstStyle>
          <a:p>
            <a:r>
              <a:rPr lang="en-US"/>
              <a:t>Click icon to add picture</a:t>
            </a:r>
            <a:endParaRPr dirty="0"/>
          </a:p>
        </p:txBody>
      </p:sp>
      <p:pic>
        <p:nvPicPr>
          <p:cNvPr id="15" name="Picture 14"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11074399" y="282574"/>
            <a:ext cx="729129"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04000" y="3124200"/>
            <a:ext cx="414528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365248"/>
            <a:ext cx="5653492"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604000" y="3995737"/>
            <a:ext cx="414528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370540" y="228600"/>
            <a:ext cx="2743200" cy="2039112"/>
          </a:xfrm>
        </p:spPr>
        <p:txBody>
          <a:bodyPr/>
          <a:lstStyle>
            <a:lvl1pPr>
              <a:buNone/>
              <a:defRPr/>
            </a:lvl1pPr>
          </a:lstStyle>
          <a:p>
            <a:r>
              <a:rPr lang="en-US"/>
              <a:t>Click icon to add picture</a:t>
            </a:r>
            <a:endParaRPr dirty="0"/>
          </a:p>
        </p:txBody>
      </p:sp>
      <p:sp>
        <p:nvSpPr>
          <p:cNvPr id="15" name="Picture Placeholder 12"/>
          <p:cNvSpPr>
            <a:spLocks noGrp="1"/>
          </p:cNvSpPr>
          <p:nvPr>
            <p:ph type="pic" sz="quarter" idx="14"/>
          </p:nvPr>
        </p:nvSpPr>
        <p:spPr>
          <a:xfrm>
            <a:off x="3280833" y="228600"/>
            <a:ext cx="2743200" cy="2039112"/>
          </a:xfrm>
        </p:spPr>
        <p:txBody>
          <a:bodyPr/>
          <a:lstStyle>
            <a:lvl1pPr>
              <a:buNone/>
              <a:defRPr/>
            </a:lvl1pPr>
          </a:lstStyle>
          <a:p>
            <a:r>
              <a:rPr lang="en-US"/>
              <a:t>Click icon to add picture</a:t>
            </a:r>
            <a:endParaRPr dirty="0"/>
          </a:p>
        </p:txBody>
      </p:sp>
      <p:pic>
        <p:nvPicPr>
          <p:cNvPr id="13" name="Picture 12"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91299" y="707766"/>
            <a:ext cx="400692" cy="355191"/>
          </a:xfrm>
          <a:prstGeom prst="rect">
            <a:avLst/>
          </a:prstGeom>
        </p:spPr>
      </p:pic>
    </p:spTree>
    <p:custDataLst>
      <p:tags r:id="rId1"/>
    </p:custDataLst>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11127872" y="282574"/>
            <a:ext cx="67565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11166412" y="6426788"/>
            <a:ext cx="738717"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1095587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60990" y="1400284"/>
            <a:ext cx="409422" cy="356520"/>
          </a:xfrm>
          <a:prstGeom prst="rect">
            <a:avLst/>
          </a:prstGeom>
        </p:spPr>
      </p:pic>
    </p:spTree>
    <p:custDataLst>
      <p:tags r:id="rId1"/>
    </p:custDataLst>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10889129" y="282574"/>
            <a:ext cx="9144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Vertical Title 1"/>
          <p:cNvSpPr>
            <a:spLocks noGrp="1"/>
          </p:cNvSpPr>
          <p:nvPr>
            <p:ph type="title" orient="vert"/>
          </p:nvPr>
        </p:nvSpPr>
        <p:spPr>
          <a:xfrm>
            <a:off x="10661029" y="954742"/>
            <a:ext cx="908424"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609600" y="958757"/>
            <a:ext cx="9144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10328370" y="252420"/>
            <a:ext cx="355191" cy="381425"/>
          </a:xfrm>
          <a:prstGeom prst="rect">
            <a:avLst/>
          </a:prstGeom>
        </p:spPr>
      </p:pic>
    </p:spTree>
    <p:custDataLst>
      <p:tags r:id="rId1"/>
    </p:custDataLst>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10993349" y="282574"/>
            <a:ext cx="81018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8737600" y="6243638"/>
            <a:ext cx="28448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custDataLst>
      <p:tags r:id="rId1"/>
    </p:custDataLst>
    <p:extLst>
      <p:ext uri="{BB962C8B-B14F-4D97-AF65-F5344CB8AC3E}">
        <p14:creationId xmlns:p14="http://schemas.microsoft.com/office/powerpoint/2010/main" val="36362007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4633" y="134471"/>
            <a:ext cx="10075084"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664691" y="1129553"/>
            <a:ext cx="10078613"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pic>
        <p:nvPicPr>
          <p:cNvPr id="14" name="Picture 13"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50201" y="1400284"/>
            <a:ext cx="431515" cy="356520"/>
          </a:xfrm>
          <a:prstGeom prst="rect">
            <a:avLst/>
          </a:prstGeom>
        </p:spPr>
      </p:pic>
    </p:spTree>
    <p:custDataLst>
      <p:tags r:id="rId1"/>
    </p:custDataLst>
    <p:extLst>
      <p:ext uri="{BB962C8B-B14F-4D97-AF65-F5344CB8AC3E}">
        <p14:creationId xmlns:p14="http://schemas.microsoft.com/office/powerpoint/2010/main" val="170184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3" name="Picture Placeholder 12"/>
          <p:cNvSpPr>
            <a:spLocks noGrp="1"/>
          </p:cNvSpPr>
          <p:nvPr>
            <p:ph type="pic" sz="quarter" idx="12"/>
          </p:nvPr>
        </p:nvSpPr>
        <p:spPr>
          <a:xfrm>
            <a:off x="6165851" y="228600"/>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3"/>
          </p:nvPr>
        </p:nvSpPr>
        <p:spPr>
          <a:xfrm>
            <a:off x="9069917" y="2377440"/>
            <a:ext cx="2743200" cy="2039112"/>
          </a:xfrm>
        </p:spPr>
        <p:txBody>
          <a:bodyPr/>
          <a:lstStyle>
            <a:lvl1pPr>
              <a:buNone/>
              <a:defRPr/>
            </a:lvl1pPr>
          </a:lstStyle>
          <a:p>
            <a:r>
              <a:rPr lang="en-US"/>
              <a:t>Click icon to add picture</a:t>
            </a:r>
            <a:endParaRPr dirty="0"/>
          </a:p>
        </p:txBody>
      </p:sp>
      <p:sp>
        <p:nvSpPr>
          <p:cNvPr id="16" name="Text Placeholder 3"/>
          <p:cNvSpPr>
            <a:spLocks noGrp="1"/>
          </p:cNvSpPr>
          <p:nvPr>
            <p:ph type="body" sz="half" idx="2"/>
          </p:nvPr>
        </p:nvSpPr>
        <p:spPr>
          <a:xfrm>
            <a:off x="1143000" y="1779495"/>
            <a:ext cx="41148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pic>
        <p:nvPicPr>
          <p:cNvPr id="17" name="Picture 16"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56858" cy="480425"/>
          </a:xfrm>
          <a:prstGeom prst="rect">
            <a:avLst/>
          </a:prstGeom>
        </p:spPr>
      </p:pic>
    </p:spTree>
    <p:custDataLst>
      <p:tags r:id="rId1"/>
    </p:custDataLst>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878543" y="228600"/>
            <a:ext cx="1093457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3048000" y="3124201"/>
            <a:ext cx="75184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3048000" y="4495801"/>
            <a:ext cx="75184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8541" y="6248775"/>
            <a:ext cx="1966259"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3048000" y="6248775"/>
            <a:ext cx="75184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11074400" y="624877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381001" y="228600"/>
            <a:ext cx="283633"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1" name="Picture 10" descr="WFU_Univ_White_Shield-only.eps"/>
          <p:cNvPicPr>
            <a:picLocks noChangeAspect="1"/>
          </p:cNvPicPr>
          <p:nvPr userDrawn="1"/>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69851" y="437071"/>
            <a:ext cx="556208" cy="480425"/>
          </a:xfrm>
          <a:prstGeom prst="rect">
            <a:avLst/>
          </a:prstGeom>
        </p:spPr>
      </p:pic>
    </p:spTree>
    <p:custDataLst>
      <p:tags r:id="rId1"/>
    </p:custDataLst>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11074400" y="282574"/>
            <a:ext cx="72913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1084609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866504"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11068375" y="282574"/>
            <a:ext cx="735153"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8"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5866504"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3428104" y="1000317"/>
            <a:ext cx="48768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866504" y="2070848"/>
            <a:ext cx="48768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10972799" y="282574"/>
            <a:ext cx="8307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56994" y="1400284"/>
            <a:ext cx="462337" cy="356520"/>
          </a:xfrm>
          <a:prstGeom prst="rect">
            <a:avLst/>
          </a:prstGeom>
        </p:spPr>
      </p:pic>
    </p:spTree>
    <p:custDataLst>
      <p:tags r:id="rId1"/>
    </p:custDataLst>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0" y="1985963"/>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664690" y="4164965"/>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5" name="Slide Number Placeholder 6"/>
          <p:cNvSpPr>
            <a:spLocks noGrp="1"/>
          </p:cNvSpPr>
          <p:nvPr>
            <p:ph type="sldNum" sz="quarter" idx="12"/>
          </p:nvPr>
        </p:nvSpPr>
        <p:spPr>
          <a:xfrm>
            <a:off x="11074400" y="24223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4633" y="484094"/>
            <a:ext cx="10075084"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64633" y="1981201"/>
            <a:ext cx="10075084"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9060329" y="6423586"/>
            <a:ext cx="28448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68941" y="6423586"/>
            <a:ext cx="8163859"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11074400" y="242235"/>
            <a:ext cx="738717"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custDataLst>
      <p:tags r:id="rId26"/>
    </p:custDataLst>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nkeyWrenchGang/PythonBootcamp/blob/main/day_3/3_1_String_Int_Float_Review.ipynb" TargetMode="External"/><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hyperlink" Target="https://pandas.pydata.org/pandas-docs/stable/reference/api/pandas.Series.sum.html#pandas.Series.sum" TargetMode="External"/><Relationship Id="rId7" Type="http://schemas.openxmlformats.org/officeDocument/2006/relationships/hyperlink" Target="https://pandas.pydata.org/pandas-docs/stable/reference/api/pandas.Series.idxmax.html#pandas.Series.idxmax"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pandas.pydata.org/pandas-docs/stable/reference/api/pandas.Series.idxmin.html#pandas.Series.idxmin" TargetMode="External"/><Relationship Id="rId5" Type="http://schemas.openxmlformats.org/officeDocument/2006/relationships/hyperlink" Target="https://pandas.pydata.org/pandas-docs/stable/reference/api/pandas.Series.max.html#pandas.Series.max" TargetMode="External"/><Relationship Id="rId4" Type="http://schemas.openxmlformats.org/officeDocument/2006/relationships/hyperlink" Target="https://pandas.pydata.org/pandas-docs/stable/reference/api/pandas.Series.min.html#pandas.Series.min"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pandas.pydata.org/docs/reference/api/pandas.DataFrame.idxmin.html#pandas.DataFrame.idxmi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pandas.pydata.org/docs/reference/api/pandas.DataFrame.idxmax.html#pandas.DataFrame.idxmax"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onkeyWrenchGang/PythonBootcamp/blob/main/day_3/3_1_String_Int_Float_Review.ipynb" TargetMode="External"/><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9.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onkeyWrenchGang/PythonBootcamp/blob/main/day_3/3_1_String_Int_Float_Review.ipynb" TargetMode="External"/><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a:xfrm>
            <a:off x="1489115" y="1248156"/>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endParaRPr lang="en-US" sz="1800" cap="small" dirty="0">
              <a:latin typeface="+mj-lt"/>
              <a:ea typeface="+mj-ea"/>
              <a:cs typeface="+mj-cs"/>
            </a:endParaRPr>
          </a:p>
          <a:p>
            <a:pPr>
              <a:spcBef>
                <a:spcPts val="0"/>
              </a:spcBef>
            </a:pPr>
            <a:r>
              <a:rPr lang="en-US" sz="4000" cap="small" dirty="0">
                <a:latin typeface="+mj-lt"/>
                <a:ea typeface="+mj-ea"/>
                <a:cs typeface="+mj-cs"/>
              </a:rPr>
              <a:t>Day 4</a:t>
            </a:r>
          </a:p>
        </p:txBody>
      </p:sp>
      <p:pic>
        <p:nvPicPr>
          <p:cNvPr id="7" name="Picture Placeholder 8" descr="20120326medallion0338.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9080500" y="2377440"/>
            <a:ext cx="2732617" cy="2039112"/>
          </a:xfrm>
          <a:prstGeom prst="rect">
            <a:avLst/>
          </a:prstGeom>
        </p:spPr>
      </p:pic>
      <p:pic>
        <p:nvPicPr>
          <p:cNvPr id="17" name="Picture Placeholder 16"/>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1066800" y="4953965"/>
            <a:ext cx="10746317" cy="612265"/>
          </a:xfrm>
        </p:spPr>
        <p:txBody>
          <a:bodyPr>
            <a:noAutofit/>
          </a:bodyPr>
          <a:lstStyle/>
          <a:p>
            <a:pPr algn="r"/>
            <a:r>
              <a:rPr lang="en-US" sz="3200" b="1" dirty="0"/>
              <a:t>More Pandas</a:t>
            </a:r>
          </a:p>
        </p:txBody>
      </p:sp>
    </p:spTree>
    <p:custDataLst>
      <p:tags r:id="rId1"/>
    </p:custDataLst>
    <p:extLst>
      <p:ext uri="{BB962C8B-B14F-4D97-AF65-F5344CB8AC3E}">
        <p14:creationId xmlns:p14="http://schemas.microsoft.com/office/powerpoint/2010/main" val="127964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1F4-3CDA-4DC6-7123-482BCBB91F44}"/>
              </a:ext>
            </a:extLst>
          </p:cNvPr>
          <p:cNvSpPr>
            <a:spLocks noGrp="1"/>
          </p:cNvSpPr>
          <p:nvPr>
            <p:ph type="title"/>
          </p:nvPr>
        </p:nvSpPr>
        <p:spPr/>
        <p:txBody>
          <a:bodyPr/>
          <a:lstStyle/>
          <a:p>
            <a:r>
              <a:rPr lang="en-US" dirty="0"/>
              <a:t>Dealing w. Nulls</a:t>
            </a:r>
          </a:p>
        </p:txBody>
      </p:sp>
      <p:sp>
        <p:nvSpPr>
          <p:cNvPr id="4" name="Slide Number Placeholder 3">
            <a:extLst>
              <a:ext uri="{FF2B5EF4-FFF2-40B4-BE49-F238E27FC236}">
                <a16:creationId xmlns:a16="http://schemas.microsoft.com/office/drawing/2014/main" id="{D9AB396A-EF2E-7F0E-7479-B09E4403CDE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10</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602C9B-B3EB-6A64-F234-5A05D7CF4A61}"/>
              </a:ext>
            </a:extLst>
          </p:cNvPr>
          <p:cNvSpPr>
            <a:spLocks noGrp="1"/>
          </p:cNvSpPr>
          <p:nvPr>
            <p:ph type="body" sz="half" idx="2"/>
          </p:nvPr>
        </p:nvSpPr>
        <p:spPr/>
        <p:txBody>
          <a:bodyPr/>
          <a:lstStyle/>
          <a:p>
            <a:r>
              <a:rPr lang="en-US" dirty="0"/>
              <a:t>Filling nulls in</a:t>
            </a:r>
          </a:p>
        </p:txBody>
      </p:sp>
      <p:sp>
        <p:nvSpPr>
          <p:cNvPr id="7" name="TextBox 6">
            <a:extLst>
              <a:ext uri="{FF2B5EF4-FFF2-40B4-BE49-F238E27FC236}">
                <a16:creationId xmlns:a16="http://schemas.microsoft.com/office/drawing/2014/main" id="{57CD3F36-92D9-CA15-DB8C-B0B81B3C6E90}"/>
              </a:ext>
            </a:extLst>
          </p:cNvPr>
          <p:cNvSpPr txBox="1"/>
          <p:nvPr/>
        </p:nvSpPr>
        <p:spPr>
          <a:xfrm>
            <a:off x="821531" y="2124635"/>
            <a:ext cx="6100762" cy="2031325"/>
          </a:xfrm>
          <a:prstGeom prst="rect">
            <a:avLst/>
          </a:prstGeom>
          <a:solidFill>
            <a:schemeClr val="bg1">
              <a:lumMod val="95000"/>
            </a:schemeClr>
          </a:solid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'Column1'</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3</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5</a:t>
            </a:r>
            <a:r>
              <a:rPr lang="en-US" b="0" dirty="0">
                <a:solidFill>
                  <a:srgbClr val="000000"/>
                </a:solidFill>
                <a:effectLst/>
                <a:latin typeface="Courier New" panose="02070309020205020404" pitchFamily="49" charset="0"/>
              </a:rPr>
              <a:t>],</a:t>
            </a:r>
          </a:p>
          <a:p>
            <a:r>
              <a:rPr lang="en-US" b="0" dirty="0">
                <a:solidFill>
                  <a:srgbClr val="A31515"/>
                </a:solidFill>
                <a:effectLst/>
                <a:latin typeface="Courier New" panose="02070309020205020404" pitchFamily="49" charset="0"/>
              </a:rPr>
              <a:t>'Column2'</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'a'</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'b'</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'e'</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Filling missing values with scalar value</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df_filled</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df.fillna</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0</a:t>
            </a:r>
            <a:r>
              <a:rPr lang="en-US" b="0" dirty="0">
                <a:solidFill>
                  <a:srgbClr val="000000"/>
                </a:solidFill>
                <a:effectLst/>
                <a:latin typeface="Courier New" panose="02070309020205020404" pitchFamily="49" charset="0"/>
              </a:rPr>
              <a:t>)</a:t>
            </a:r>
          </a:p>
        </p:txBody>
      </p:sp>
      <p:sp>
        <p:nvSpPr>
          <p:cNvPr id="11" name="TextBox 10">
            <a:extLst>
              <a:ext uri="{FF2B5EF4-FFF2-40B4-BE49-F238E27FC236}">
                <a16:creationId xmlns:a16="http://schemas.microsoft.com/office/drawing/2014/main" id="{A47B1BF0-DF04-5E80-319E-4C1EFE7BDE0C}"/>
              </a:ext>
            </a:extLst>
          </p:cNvPr>
          <p:cNvSpPr txBox="1"/>
          <p:nvPr/>
        </p:nvSpPr>
        <p:spPr>
          <a:xfrm>
            <a:off x="4973638" y="3865127"/>
            <a:ext cx="6100762" cy="2585323"/>
          </a:xfrm>
          <a:prstGeom prst="rect">
            <a:avLst/>
          </a:prstGeom>
          <a:solidFill>
            <a:schemeClr val="accent5">
              <a:lumMod val="20000"/>
              <a:lumOff val="80000"/>
            </a:schemeClr>
          </a:solid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'Column1'</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3</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5</a:t>
            </a:r>
            <a:r>
              <a:rPr lang="en-US" b="0" dirty="0">
                <a:solidFill>
                  <a:srgbClr val="000000"/>
                </a:solidFill>
                <a:effectLst/>
                <a:latin typeface="Courier New" panose="02070309020205020404" pitchFamily="49" charset="0"/>
              </a:rPr>
              <a:t>],</a:t>
            </a:r>
          </a:p>
          <a:p>
            <a:r>
              <a:rPr lang="en-US" b="0" dirty="0">
                <a:solidFill>
                  <a:srgbClr val="A31515"/>
                </a:solidFill>
                <a:effectLst/>
                <a:latin typeface="Courier New" panose="02070309020205020404" pitchFamily="49" charset="0"/>
              </a:rPr>
              <a:t>'Column2'</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4</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6</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Filling missing values with mean</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df_filled</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df.fillna</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df.mean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inplace</a:t>
            </a:r>
            <a:r>
              <a:rPr lang="en-US" b="0" dirty="0">
                <a:solidFill>
                  <a:srgbClr val="000000"/>
                </a:solidFill>
                <a:effectLst/>
                <a:latin typeface="Courier New" panose="02070309020205020404" pitchFamily="49" charset="0"/>
              </a:rPr>
              <a:t>=</a:t>
            </a:r>
            <a:r>
              <a:rPr lang="en-US" b="0" dirty="0">
                <a:solidFill>
                  <a:srgbClr val="0000FF"/>
                </a:solidFill>
                <a:effectLst/>
                <a:latin typeface="Courier New" panose="02070309020205020404" pitchFamily="49" charset="0"/>
              </a:rPr>
              <a:t>True</a:t>
            </a:r>
            <a:r>
              <a:rPr lang="en-US" b="0"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df_filled</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20634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6C7381-3C12-27B9-4D19-9664D4092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4312"/>
          <a:stretch/>
        </p:blipFill>
        <p:spPr bwMode="auto">
          <a:xfrm>
            <a:off x="20" y="10"/>
            <a:ext cx="12191980" cy="6857990"/>
          </a:xfrm>
          <a:prstGeom prst="rect">
            <a:avLst/>
          </a:prstGeom>
          <a:solidFill>
            <a:srgbClr val="FFFFFF"/>
          </a:solidFill>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11</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9158287" y="152400"/>
            <a:ext cx="2837769" cy="369332"/>
          </a:xfrm>
          <a:prstGeom prst="rect">
            <a:avLst/>
          </a:prstGeom>
          <a:solidFill>
            <a:schemeClr val="accent6">
              <a:lumMod val="75000"/>
            </a:schemeClr>
          </a:solidFill>
        </p:spPr>
        <p:txBody>
          <a:bodyPr wrap="square" rtlCol="0">
            <a:spAutoFit/>
          </a:bodyPr>
          <a:lstStyle/>
          <a:p>
            <a:r>
              <a:rPr lang="en-US" dirty="0">
                <a:solidFill>
                  <a:schemeClr val="bg1"/>
                </a:solidFill>
              </a:rPr>
              <a:t>Open: </a:t>
            </a:r>
            <a:r>
              <a:rPr lang="en-US" dirty="0">
                <a:solidFill>
                  <a:schemeClr val="bg1"/>
                </a:solidFill>
                <a:hlinkClick r:id="rId3">
                  <a:extLst>
                    <a:ext uri="{A12FA001-AC4F-418D-AE19-62706E023703}">
                      <ahyp:hlinkClr xmlns:ahyp="http://schemas.microsoft.com/office/drawing/2018/hyperlinkcolor" val="tx"/>
                    </a:ext>
                  </a:extLst>
                </a:hlinkClick>
              </a:rPr>
              <a:t>Day </a:t>
            </a:r>
            <a:r>
              <a:rPr lang="en-US" dirty="0">
                <a:solidFill>
                  <a:schemeClr val="bg1"/>
                </a:solidFill>
              </a:rPr>
              <a:t>3.6 Nulls</a:t>
            </a:r>
          </a:p>
        </p:txBody>
      </p:sp>
    </p:spTree>
    <p:extLst>
      <p:ext uri="{BB962C8B-B14F-4D97-AF65-F5344CB8AC3E}">
        <p14:creationId xmlns:p14="http://schemas.microsoft.com/office/powerpoint/2010/main" val="152754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5862-91E8-F024-7852-7F7C67A36EBD}"/>
              </a:ext>
            </a:extLst>
          </p:cNvPr>
          <p:cNvSpPr>
            <a:spLocks noGrp="1"/>
          </p:cNvSpPr>
          <p:nvPr>
            <p:ph type="title"/>
          </p:nvPr>
        </p:nvSpPr>
        <p:spPr/>
        <p:txBody>
          <a:bodyPr/>
          <a:lstStyle/>
          <a:p>
            <a:r>
              <a:rPr lang="en-US" dirty="0"/>
              <a:t>Dealing w. Dates</a:t>
            </a:r>
          </a:p>
        </p:txBody>
      </p:sp>
      <p:sp>
        <p:nvSpPr>
          <p:cNvPr id="3" name="Content Placeholder 2">
            <a:extLst>
              <a:ext uri="{FF2B5EF4-FFF2-40B4-BE49-F238E27FC236}">
                <a16:creationId xmlns:a16="http://schemas.microsoft.com/office/drawing/2014/main" id="{C85EF515-52CC-915C-543D-E709423F4BD9}"/>
              </a:ext>
            </a:extLst>
          </p:cNvPr>
          <p:cNvSpPr>
            <a:spLocks noGrp="1"/>
          </p:cNvSpPr>
          <p:nvPr>
            <p:ph idx="1"/>
          </p:nvPr>
        </p:nvSpPr>
        <p:spPr/>
        <p:txBody>
          <a:bodyPr/>
          <a:lstStyle/>
          <a:p>
            <a:r>
              <a:rPr lang="en-US" dirty="0"/>
              <a:t>In Pandas, you can convert a string representation of a date to a proper date format using the </a:t>
            </a:r>
            <a:r>
              <a:rPr lang="en-US" dirty="0" err="1"/>
              <a:t>to_datetime</a:t>
            </a:r>
            <a:r>
              <a:rPr lang="en-US" dirty="0"/>
              <a:t> function.</a:t>
            </a:r>
          </a:p>
          <a:p>
            <a:pPr lvl="1"/>
            <a:r>
              <a:rPr lang="en-US" dirty="0"/>
              <a:t>This conversion allows you to perform date-based operations and analysis on your data.</a:t>
            </a:r>
          </a:p>
          <a:p>
            <a:pPr lvl="1"/>
            <a:r>
              <a:rPr lang="en-US" dirty="0"/>
              <a:t>Syntax: </a:t>
            </a:r>
            <a:r>
              <a:rPr lang="en-US" dirty="0" err="1">
                <a:latin typeface="Courier New" panose="02070309020205020404" pitchFamily="49" charset="0"/>
                <a:cs typeface="Courier New" panose="02070309020205020404" pitchFamily="49" charset="0"/>
              </a:rPr>
              <a:t>pd.to_datetime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a:t>
            </a:r>
            <a:r>
              <a:rPr lang="en-US" dirty="0">
                <a:latin typeface="Courier New" panose="02070309020205020404" pitchFamily="49" charset="0"/>
                <a:cs typeface="Courier New" panose="02070309020205020404" pitchFamily="49" charset="0"/>
              </a:rPr>
              <a:t>, format=None, errors='raise')</a:t>
            </a:r>
          </a:p>
          <a:p>
            <a:pPr lvl="1"/>
            <a:r>
              <a:rPr lang="en-US" dirty="0"/>
              <a:t>The </a:t>
            </a:r>
            <a:r>
              <a:rPr lang="en-US" dirty="0" err="1"/>
              <a:t>arg</a:t>
            </a:r>
            <a:r>
              <a:rPr lang="en-US" dirty="0"/>
              <a:t> parameter represents the input data that needs to be converted.</a:t>
            </a:r>
          </a:p>
          <a:p>
            <a:pPr lvl="1"/>
            <a:r>
              <a:rPr lang="en-US" dirty="0"/>
              <a:t>The format parameter specifies the format of the input string if it is not a standard date format.</a:t>
            </a:r>
          </a:p>
          <a:p>
            <a:pPr lvl="1"/>
            <a:r>
              <a:rPr lang="en-US" dirty="0"/>
              <a:t>The errors parameter determines how errors during conversion are handled.</a:t>
            </a:r>
          </a:p>
        </p:txBody>
      </p:sp>
      <p:sp>
        <p:nvSpPr>
          <p:cNvPr id="4" name="Slide Number Placeholder 3">
            <a:extLst>
              <a:ext uri="{FF2B5EF4-FFF2-40B4-BE49-F238E27FC236}">
                <a16:creationId xmlns:a16="http://schemas.microsoft.com/office/drawing/2014/main" id="{5011EB46-6C09-C88F-5E82-B01D98D6C043}"/>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12</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CB321022-9070-D0FC-A973-0C0EB43D276E}"/>
              </a:ext>
            </a:extLst>
          </p:cNvPr>
          <p:cNvSpPr>
            <a:spLocks noGrp="1"/>
          </p:cNvSpPr>
          <p:nvPr>
            <p:ph type="body" sz="half" idx="2"/>
          </p:nvPr>
        </p:nvSpPr>
        <p:spPr/>
        <p:txBody>
          <a:bodyPr/>
          <a:lstStyle/>
          <a:p>
            <a:r>
              <a:rPr lang="en-US" dirty="0"/>
              <a:t>Convert string to date. </a:t>
            </a:r>
          </a:p>
        </p:txBody>
      </p:sp>
      <p:sp>
        <p:nvSpPr>
          <p:cNvPr id="7" name="TextBox 6">
            <a:extLst>
              <a:ext uri="{FF2B5EF4-FFF2-40B4-BE49-F238E27FC236}">
                <a16:creationId xmlns:a16="http://schemas.microsoft.com/office/drawing/2014/main" id="{244940E9-061D-FE4E-BCDB-7483974CC9AC}"/>
              </a:ext>
            </a:extLst>
          </p:cNvPr>
          <p:cNvSpPr txBox="1"/>
          <p:nvPr/>
        </p:nvSpPr>
        <p:spPr>
          <a:xfrm>
            <a:off x="1058458" y="4458067"/>
            <a:ext cx="10075084" cy="2031325"/>
          </a:xfrm>
          <a:prstGeom prst="rect">
            <a:avLst/>
          </a:prstGeom>
          <a:no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'Date'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'2022-01-01'</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'2022-02-01'</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'2022-03-01'</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Converting string to date</a:t>
            </a:r>
            <a:endParaRPr lang="en-US" b="0" dirty="0">
              <a:solidFill>
                <a:srgbClr val="000000"/>
              </a:solidFill>
              <a:effectLst/>
              <a:latin typeface="Courier New" panose="02070309020205020404" pitchFamily="49" charset="0"/>
            </a:endParaRPr>
          </a:p>
          <a:p>
            <a:r>
              <a:rPr lang="en-US" b="1" dirty="0" err="1">
                <a:solidFill>
                  <a:srgbClr val="000000"/>
                </a:solidFill>
                <a:effectLst/>
                <a:latin typeface="Courier New" panose="02070309020205020404" pitchFamily="49" charset="0"/>
              </a:rPr>
              <a:t>df</a:t>
            </a:r>
            <a:r>
              <a:rPr lang="en-US" b="1" dirty="0">
                <a:solidFill>
                  <a:srgbClr val="000000"/>
                </a:solidFill>
                <a:effectLst/>
                <a:latin typeface="Courier New" panose="02070309020205020404" pitchFamily="49" charset="0"/>
              </a:rPr>
              <a:t>[</a:t>
            </a:r>
            <a:r>
              <a:rPr lang="en-US" b="1" dirty="0">
                <a:solidFill>
                  <a:srgbClr val="A31515"/>
                </a:solidFill>
                <a:effectLst/>
                <a:latin typeface="Courier New" panose="02070309020205020404" pitchFamily="49" charset="0"/>
              </a:rPr>
              <a:t>'Date'</a:t>
            </a:r>
            <a:r>
              <a:rPr lang="en-US" b="1" dirty="0">
                <a:solidFill>
                  <a:srgbClr val="000000"/>
                </a:solidFill>
                <a:effectLst/>
                <a:latin typeface="Courier New" panose="02070309020205020404" pitchFamily="49" charset="0"/>
              </a:rPr>
              <a:t>] = </a:t>
            </a:r>
            <a:r>
              <a:rPr lang="en-US" b="1" dirty="0" err="1">
                <a:solidFill>
                  <a:srgbClr val="000000"/>
                </a:solidFill>
                <a:effectLst/>
                <a:latin typeface="Courier New" panose="02070309020205020404" pitchFamily="49" charset="0"/>
              </a:rPr>
              <a:t>pd.to_datetime</a:t>
            </a:r>
            <a:r>
              <a:rPr lang="en-US" b="1" dirty="0">
                <a:solidFill>
                  <a:srgbClr val="000000"/>
                </a:solidFill>
                <a:effectLst/>
                <a:latin typeface="Courier New" panose="02070309020205020404" pitchFamily="49" charset="0"/>
              </a:rPr>
              <a:t>(</a:t>
            </a:r>
            <a:r>
              <a:rPr lang="en-US" b="1" dirty="0" err="1">
                <a:solidFill>
                  <a:srgbClr val="000000"/>
                </a:solidFill>
                <a:effectLst/>
                <a:latin typeface="Courier New" panose="02070309020205020404" pitchFamily="49" charset="0"/>
              </a:rPr>
              <a:t>df</a:t>
            </a:r>
            <a:r>
              <a:rPr lang="en-US" b="1" dirty="0">
                <a:solidFill>
                  <a:srgbClr val="000000"/>
                </a:solidFill>
                <a:effectLst/>
                <a:latin typeface="Courier New" panose="02070309020205020404" pitchFamily="49" charset="0"/>
              </a:rPr>
              <a:t>[</a:t>
            </a:r>
            <a:r>
              <a:rPr lang="en-US" b="1" dirty="0">
                <a:solidFill>
                  <a:srgbClr val="A31515"/>
                </a:solidFill>
                <a:effectLst/>
                <a:latin typeface="Courier New" panose="02070309020205020404" pitchFamily="49" charset="0"/>
              </a:rPr>
              <a:t>'Date'</a:t>
            </a:r>
            <a:r>
              <a:rPr lang="en-US" b="1"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857335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5862-91E8-F024-7852-7F7C67A36EBD}"/>
              </a:ext>
            </a:extLst>
          </p:cNvPr>
          <p:cNvSpPr>
            <a:spLocks noGrp="1"/>
          </p:cNvSpPr>
          <p:nvPr>
            <p:ph type="title"/>
          </p:nvPr>
        </p:nvSpPr>
        <p:spPr/>
        <p:txBody>
          <a:bodyPr/>
          <a:lstStyle/>
          <a:p>
            <a:r>
              <a:rPr lang="en-US" dirty="0"/>
              <a:t>Dealing w. Dates</a:t>
            </a:r>
          </a:p>
        </p:txBody>
      </p:sp>
      <p:sp>
        <p:nvSpPr>
          <p:cNvPr id="3" name="Content Placeholder 2">
            <a:extLst>
              <a:ext uri="{FF2B5EF4-FFF2-40B4-BE49-F238E27FC236}">
                <a16:creationId xmlns:a16="http://schemas.microsoft.com/office/drawing/2014/main" id="{C85EF515-52CC-915C-543D-E709423F4BD9}"/>
              </a:ext>
            </a:extLst>
          </p:cNvPr>
          <p:cNvSpPr>
            <a:spLocks noGrp="1"/>
          </p:cNvSpPr>
          <p:nvPr>
            <p:ph idx="1"/>
          </p:nvPr>
        </p:nvSpPr>
        <p:spPr>
          <a:xfrm>
            <a:off x="664633" y="1981202"/>
            <a:ext cx="11148484" cy="1447798"/>
          </a:xfrm>
        </p:spPr>
        <p:txBody>
          <a:bodyPr>
            <a:normAutofit/>
          </a:bodyPr>
          <a:lstStyle/>
          <a:p>
            <a:r>
              <a:rPr lang="en-US" dirty="0"/>
              <a:t>You can use the query method to filter dates in a </a:t>
            </a:r>
            <a:r>
              <a:rPr lang="en-US" dirty="0" err="1"/>
              <a:t>DataFrame</a:t>
            </a:r>
            <a:r>
              <a:rPr lang="en-US" dirty="0"/>
              <a:t> based on different criteria, such as date ranges or specific dates.</a:t>
            </a:r>
          </a:p>
          <a:p>
            <a:r>
              <a:rPr lang="en-US" dirty="0"/>
              <a:t>Key thing to know! The default date format is </a:t>
            </a:r>
            <a:r>
              <a:rPr lang="en-US" dirty="0" err="1"/>
              <a:t>yyyy</a:t>
            </a:r>
            <a:r>
              <a:rPr lang="en-US" dirty="0"/>
              <a:t>-mm-dd and pandas will convert automagically</a:t>
            </a:r>
          </a:p>
        </p:txBody>
      </p:sp>
      <p:sp>
        <p:nvSpPr>
          <p:cNvPr id="4" name="Slide Number Placeholder 3">
            <a:extLst>
              <a:ext uri="{FF2B5EF4-FFF2-40B4-BE49-F238E27FC236}">
                <a16:creationId xmlns:a16="http://schemas.microsoft.com/office/drawing/2014/main" id="{5011EB46-6C09-C88F-5E82-B01D98D6C043}"/>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13</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CB321022-9070-D0FC-A973-0C0EB43D276E}"/>
              </a:ext>
            </a:extLst>
          </p:cNvPr>
          <p:cNvSpPr>
            <a:spLocks noGrp="1"/>
          </p:cNvSpPr>
          <p:nvPr>
            <p:ph type="body" sz="half" idx="2"/>
          </p:nvPr>
        </p:nvSpPr>
        <p:spPr/>
        <p:txBody>
          <a:bodyPr/>
          <a:lstStyle/>
          <a:p>
            <a:r>
              <a:rPr lang="en-US" dirty="0"/>
              <a:t>Filtering dates</a:t>
            </a:r>
          </a:p>
        </p:txBody>
      </p:sp>
      <p:sp>
        <p:nvSpPr>
          <p:cNvPr id="7" name="TextBox 6">
            <a:extLst>
              <a:ext uri="{FF2B5EF4-FFF2-40B4-BE49-F238E27FC236}">
                <a16:creationId xmlns:a16="http://schemas.microsoft.com/office/drawing/2014/main" id="{3A841F67-3F63-8A14-08EC-BBE631662A9D}"/>
              </a:ext>
            </a:extLst>
          </p:cNvPr>
          <p:cNvSpPr txBox="1"/>
          <p:nvPr/>
        </p:nvSpPr>
        <p:spPr>
          <a:xfrm>
            <a:off x="759883" y="3497173"/>
            <a:ext cx="10641542" cy="2862322"/>
          </a:xfrm>
          <a:prstGeom prst="rect">
            <a:avLst/>
          </a:prstGeom>
          <a:solidFill>
            <a:schemeClr val="bg1">
              <a:lumMod val="95000"/>
            </a:schemeClr>
          </a:solid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r>
              <a:rPr lang="en-US" b="0" dirty="0">
                <a:solidFill>
                  <a:srgbClr val="008000"/>
                </a:solidFill>
                <a:effectLst/>
                <a:latin typeface="Courier New" panose="02070309020205020404" pitchFamily="49" charset="0"/>
              </a:rPr>
              <a:t> with a 'Date' column</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'Date'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'2022-01-01'</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'2022-02-01'</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'2022-03-01'</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'2022-04-01'</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Converting 'Date' column to datetime type</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'Date'</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pd.to_datetime</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'Date'</a:t>
            </a:r>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Filtering dates using the query method</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filtered_df</a:t>
            </a:r>
            <a:r>
              <a:rPr lang="en-US" b="0" dirty="0">
                <a:solidFill>
                  <a:srgbClr val="000000"/>
                </a:solidFill>
                <a:effectLst/>
                <a:latin typeface="Courier New" panose="02070309020205020404" pitchFamily="49" charset="0"/>
              </a:rPr>
              <a:t> = </a:t>
            </a:r>
            <a:r>
              <a:rPr lang="en-US" b="1" dirty="0" err="1">
                <a:solidFill>
                  <a:srgbClr val="000000"/>
                </a:solidFill>
                <a:effectLst/>
                <a:latin typeface="Courier New" panose="02070309020205020404" pitchFamily="49" charset="0"/>
              </a:rPr>
              <a:t>df.query</a:t>
            </a:r>
            <a:r>
              <a:rPr lang="en-US" b="1" dirty="0">
                <a:solidFill>
                  <a:srgbClr val="000000"/>
                </a:solidFill>
                <a:effectLst/>
                <a:latin typeface="Courier New" panose="02070309020205020404" pitchFamily="49" charset="0"/>
              </a:rPr>
              <a:t>(</a:t>
            </a:r>
            <a:r>
              <a:rPr lang="en-US" b="1" dirty="0">
                <a:solidFill>
                  <a:srgbClr val="A31515"/>
                </a:solidFill>
                <a:effectLst/>
                <a:latin typeface="Courier New" panose="02070309020205020404" pitchFamily="49" charset="0"/>
              </a:rPr>
              <a:t>"'2022-02-01' &lt;= Date &lt;= '2022-03-31'"</a:t>
            </a:r>
            <a:r>
              <a:rPr lang="en-US" b="1"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filtered_df</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657852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B695-7276-9907-97A8-3D9DE977B690}"/>
              </a:ext>
            </a:extLst>
          </p:cNvPr>
          <p:cNvSpPr>
            <a:spLocks noGrp="1"/>
          </p:cNvSpPr>
          <p:nvPr>
            <p:ph type="title"/>
          </p:nvPr>
        </p:nvSpPr>
        <p:spPr/>
        <p:txBody>
          <a:bodyPr/>
          <a:lstStyle/>
          <a:p>
            <a:r>
              <a:rPr lang="en-US" dirty="0"/>
              <a:t>Iterating over rows.</a:t>
            </a:r>
          </a:p>
        </p:txBody>
      </p:sp>
      <p:sp>
        <p:nvSpPr>
          <p:cNvPr id="3" name="Content Placeholder 2">
            <a:extLst>
              <a:ext uri="{FF2B5EF4-FFF2-40B4-BE49-F238E27FC236}">
                <a16:creationId xmlns:a16="http://schemas.microsoft.com/office/drawing/2014/main" id="{A136E3C2-578D-B8B8-52BD-9185A7BA1FA6}"/>
              </a:ext>
            </a:extLst>
          </p:cNvPr>
          <p:cNvSpPr>
            <a:spLocks noGrp="1"/>
          </p:cNvSpPr>
          <p:nvPr>
            <p:ph idx="1"/>
          </p:nvPr>
        </p:nvSpPr>
        <p:spPr>
          <a:xfrm>
            <a:off x="664633" y="1981202"/>
            <a:ext cx="11148484" cy="2347912"/>
          </a:xfrm>
        </p:spPr>
        <p:txBody>
          <a:bodyPr/>
          <a:lstStyle/>
          <a:p>
            <a:r>
              <a:rPr lang="en-US" dirty="0"/>
              <a:t>In Pandas, you can iterate over rows of a </a:t>
            </a:r>
            <a:r>
              <a:rPr lang="en-US" dirty="0" err="1"/>
              <a:t>DataFrame</a:t>
            </a:r>
            <a:r>
              <a:rPr lang="en-US" dirty="0"/>
              <a:t> using various methods, such as </a:t>
            </a:r>
            <a:r>
              <a:rPr lang="en-US" dirty="0" err="1"/>
              <a:t>iterrows</a:t>
            </a:r>
            <a:r>
              <a:rPr lang="en-US" dirty="0"/>
              <a:t>(), </a:t>
            </a:r>
            <a:r>
              <a:rPr lang="en-US" dirty="0" err="1"/>
              <a:t>itertuples</a:t>
            </a:r>
            <a:r>
              <a:rPr lang="en-US" dirty="0"/>
              <a:t>(), or index-based iteration.</a:t>
            </a:r>
          </a:p>
          <a:p>
            <a:pPr lvl="1"/>
            <a:r>
              <a:rPr lang="en-US" dirty="0"/>
              <a:t>Iterating over rows allows you to access and process individual rows or perform row-wise calculations or transformations.</a:t>
            </a:r>
          </a:p>
          <a:p>
            <a:pPr lvl="1"/>
            <a:r>
              <a:rPr lang="en-US" dirty="0"/>
              <a:t>NOTE: iterating over rows in Pandas IS slower compared to using vectorized operations, which are more EFFICENT (FASTER!)</a:t>
            </a:r>
          </a:p>
        </p:txBody>
      </p:sp>
      <p:sp>
        <p:nvSpPr>
          <p:cNvPr id="4" name="Slide Number Placeholder 3">
            <a:extLst>
              <a:ext uri="{FF2B5EF4-FFF2-40B4-BE49-F238E27FC236}">
                <a16:creationId xmlns:a16="http://schemas.microsoft.com/office/drawing/2014/main" id="{1A199721-3E28-B49F-D659-E2922A5F5758}"/>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14</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7EE445CB-0912-D62C-50AC-DD3B9BE6A286}"/>
              </a:ext>
            </a:extLst>
          </p:cNvPr>
          <p:cNvSpPr>
            <a:spLocks noGrp="1"/>
          </p:cNvSpPr>
          <p:nvPr>
            <p:ph type="body" sz="half" idx="2"/>
          </p:nvPr>
        </p:nvSpPr>
        <p:spPr/>
        <p:txBody>
          <a:bodyPr/>
          <a:lstStyle/>
          <a:p>
            <a:r>
              <a:rPr lang="en-US" dirty="0" err="1"/>
              <a:t>Iterrows</a:t>
            </a:r>
            <a:r>
              <a:rPr lang="en-US" dirty="0"/>
              <a:t> </a:t>
            </a:r>
          </a:p>
        </p:txBody>
      </p:sp>
      <p:sp>
        <p:nvSpPr>
          <p:cNvPr id="7" name="TextBox 6">
            <a:extLst>
              <a:ext uri="{FF2B5EF4-FFF2-40B4-BE49-F238E27FC236}">
                <a16:creationId xmlns:a16="http://schemas.microsoft.com/office/drawing/2014/main" id="{1D9D9D2C-8026-3E32-A509-3904B1885540}"/>
              </a:ext>
            </a:extLst>
          </p:cNvPr>
          <p:cNvSpPr txBox="1"/>
          <p:nvPr/>
        </p:nvSpPr>
        <p:spPr>
          <a:xfrm>
            <a:off x="1156214" y="3994796"/>
            <a:ext cx="9918186" cy="3139321"/>
          </a:xfrm>
          <a:prstGeom prst="rect">
            <a:avLst/>
          </a:prstGeom>
          <a:no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'Name'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'John'</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'Alice'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'Bob'</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'Age'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25</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30</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35</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Iterating over rows using </a:t>
            </a:r>
            <a:r>
              <a:rPr lang="en-US" b="0" dirty="0" err="1">
                <a:solidFill>
                  <a:srgbClr val="008000"/>
                </a:solidFill>
                <a:effectLst/>
                <a:latin typeface="Courier New" panose="02070309020205020404" pitchFamily="49" charset="0"/>
              </a:rPr>
              <a:t>iterrows</a:t>
            </a:r>
            <a:r>
              <a:rPr lang="en-US" b="0" dirty="0">
                <a:solidFill>
                  <a:srgbClr val="008000"/>
                </a:solidFill>
                <a:effectLst/>
                <a:latin typeface="Courier New" panose="02070309020205020404" pitchFamily="49" charset="0"/>
              </a:rPr>
              <a:t>()</a:t>
            </a:r>
            <a:endParaRPr lang="en-US" b="0" dirty="0">
              <a:solidFill>
                <a:srgbClr val="000000"/>
              </a:solidFill>
              <a:effectLst/>
              <a:latin typeface="Courier New" panose="02070309020205020404" pitchFamily="49" charset="0"/>
            </a:endParaRPr>
          </a:p>
          <a:p>
            <a:r>
              <a:rPr lang="en-US" b="0" dirty="0">
                <a:solidFill>
                  <a:srgbClr val="AF00DB"/>
                </a:solidFill>
                <a:effectLst/>
                <a:latin typeface="Courier New" panose="02070309020205020404" pitchFamily="49" charset="0"/>
              </a:rPr>
              <a:t>for</a:t>
            </a:r>
            <a:r>
              <a:rPr lang="en-US" b="0" dirty="0">
                <a:solidFill>
                  <a:srgbClr val="000000"/>
                </a:solidFill>
                <a:effectLst/>
                <a:latin typeface="Courier New" panose="02070309020205020404" pitchFamily="49" charset="0"/>
              </a:rPr>
              <a:t> index, row </a:t>
            </a:r>
            <a:r>
              <a:rPr lang="en-US" b="0" dirty="0">
                <a:solidFill>
                  <a:srgbClr val="0000FF"/>
                </a:solidFill>
                <a:effectLst/>
                <a:latin typeface="Courier New" panose="02070309020205020404" pitchFamily="49" charset="0"/>
              </a:rPr>
              <a:t>in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df.iterrows</a:t>
            </a:r>
            <a:r>
              <a:rPr lang="en-US" b="0" dirty="0">
                <a:solidFill>
                  <a:srgbClr val="000000"/>
                </a:solidFill>
                <a:effectLst/>
                <a:latin typeface="Courier New" panose="02070309020205020404" pitchFamily="49" charset="0"/>
              </a:rPr>
              <a:t>():</a:t>
            </a:r>
          </a:p>
          <a:p>
            <a:pPr lvl="1"/>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FF"/>
                </a:solidFill>
                <a:effectLst/>
                <a:latin typeface="Courier New" panose="02070309020205020404" pitchFamily="49" charset="0"/>
              </a:rPr>
              <a:t>f</a:t>
            </a:r>
            <a:r>
              <a:rPr lang="en-US" b="0" dirty="0" err="1">
                <a:solidFill>
                  <a:srgbClr val="A31515"/>
                </a:solidFill>
                <a:effectLst/>
                <a:latin typeface="Courier New" panose="02070309020205020404" pitchFamily="49" charset="0"/>
              </a:rPr>
              <a:t>"Row</a:t>
            </a:r>
            <a:r>
              <a:rPr lang="en-US" b="0" dirty="0">
                <a:solidFill>
                  <a:srgbClr val="A31515"/>
                </a:solidFill>
                <a:effectLst/>
                <a:latin typeface="Courier New" panose="02070309020205020404" pitchFamily="49" charset="0"/>
              </a:rPr>
              <a:t> index: </a:t>
            </a:r>
            <a:r>
              <a:rPr lang="en-US" b="0" dirty="0">
                <a:solidFill>
                  <a:srgbClr val="000000"/>
                </a:solidFill>
                <a:effectLst/>
                <a:latin typeface="Courier New" panose="02070309020205020404" pitchFamily="49" charset="0"/>
              </a:rPr>
              <a:t>{index}</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a:p>
            <a:pPr lvl="1"/>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FF"/>
                </a:solidFill>
                <a:effectLst/>
                <a:latin typeface="Courier New" panose="02070309020205020404" pitchFamily="49" charset="0"/>
              </a:rPr>
              <a:t>f</a:t>
            </a:r>
            <a:r>
              <a:rPr lang="en-US" b="0" dirty="0" err="1">
                <a:solidFill>
                  <a:srgbClr val="A31515"/>
                </a:solidFill>
                <a:effectLst/>
                <a:latin typeface="Courier New" panose="02070309020205020404" pitchFamily="49" charset="0"/>
              </a:rPr>
              <a:t>"Name</a:t>
            </a:r>
            <a:r>
              <a:rPr lang="en-US" b="0" dirty="0">
                <a:solidFill>
                  <a:srgbClr val="A31515"/>
                </a:solidFill>
                <a:effectLst/>
                <a:latin typeface="Courier New" panose="02070309020205020404" pitchFamily="49" charset="0"/>
              </a:rPr>
              <a:t>: </a:t>
            </a:r>
            <a:r>
              <a:rPr lang="en-US" b="0" dirty="0">
                <a:solidFill>
                  <a:srgbClr val="000000"/>
                </a:solidFill>
                <a:effectLst/>
                <a:latin typeface="Courier New" panose="02070309020205020404" pitchFamily="49" charset="0"/>
              </a:rPr>
              <a:t>{row[</a:t>
            </a:r>
            <a:r>
              <a:rPr lang="en-US" b="0" dirty="0">
                <a:solidFill>
                  <a:srgbClr val="A31515"/>
                </a:solidFill>
                <a:effectLst/>
                <a:latin typeface="Courier New" panose="02070309020205020404" pitchFamily="49" charset="0"/>
              </a:rPr>
              <a:t>'Name'</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 Age: </a:t>
            </a:r>
            <a:r>
              <a:rPr lang="en-US" b="0" dirty="0">
                <a:solidFill>
                  <a:srgbClr val="000000"/>
                </a:solidFill>
                <a:effectLst/>
                <a:latin typeface="Courier New" panose="02070309020205020404" pitchFamily="49" charset="0"/>
              </a:rPr>
              <a:t>{row[</a:t>
            </a:r>
            <a:r>
              <a:rPr lang="en-US" b="0" dirty="0">
                <a:solidFill>
                  <a:srgbClr val="A31515"/>
                </a:solidFill>
                <a:effectLst/>
                <a:latin typeface="Courier New" panose="02070309020205020404" pitchFamily="49" charset="0"/>
              </a:rPr>
              <a:t>'Age'</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a:p>
            <a:pPr lvl="1"/>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19753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02879E-D845-9B13-97F9-479D936D4F39}"/>
              </a:ext>
            </a:extLst>
          </p:cNvPr>
          <p:cNvSpPr>
            <a:spLocks noGrp="1"/>
          </p:cNvSpPr>
          <p:nvPr>
            <p:ph type="title"/>
          </p:nvPr>
        </p:nvSpPr>
        <p:spPr/>
        <p:txBody>
          <a:bodyPr/>
          <a:lstStyle/>
          <a:p>
            <a:r>
              <a:rPr lang="en-US" dirty="0"/>
              <a:t>Ranking What Team is #1 </a:t>
            </a:r>
          </a:p>
        </p:txBody>
      </p:sp>
      <p:graphicFrame>
        <p:nvGraphicFramePr>
          <p:cNvPr id="2" name="Content Placeholder 1">
            <a:extLst>
              <a:ext uri="{FF2B5EF4-FFF2-40B4-BE49-F238E27FC236}">
                <a16:creationId xmlns:a16="http://schemas.microsoft.com/office/drawing/2014/main" id="{8502F486-8587-AE43-38ED-A7866DDC1F2A}"/>
              </a:ext>
            </a:extLst>
          </p:cNvPr>
          <p:cNvGraphicFramePr>
            <a:graphicFrameLocks noGrp="1"/>
          </p:cNvGraphicFramePr>
          <p:nvPr>
            <p:ph sz="half" idx="1"/>
            <p:extLst>
              <p:ext uri="{D42A27DB-BD31-4B8C-83A1-F6EECF244321}">
                <p14:modId xmlns:p14="http://schemas.microsoft.com/office/powerpoint/2010/main" val="3804922560"/>
              </p:ext>
            </p:extLst>
          </p:nvPr>
        </p:nvGraphicFramePr>
        <p:xfrm>
          <a:off x="665163" y="1985963"/>
          <a:ext cx="4876799" cy="4062322"/>
        </p:xfrm>
        <a:graphic>
          <a:graphicData uri="http://schemas.openxmlformats.org/drawingml/2006/table">
            <a:tbl>
              <a:tblPr firstRow="1" bandRow="1">
                <a:tableStyleId>{93296810-A885-4BE3-A3E7-6D5BEEA58F35}</a:tableStyleId>
              </a:tblPr>
              <a:tblGrid>
                <a:gridCol w="1539597">
                  <a:extLst>
                    <a:ext uri="{9D8B030D-6E8A-4147-A177-3AD203B41FA5}">
                      <a16:colId xmlns:a16="http://schemas.microsoft.com/office/drawing/2014/main" val="3192287289"/>
                    </a:ext>
                  </a:extLst>
                </a:gridCol>
                <a:gridCol w="2233261">
                  <a:extLst>
                    <a:ext uri="{9D8B030D-6E8A-4147-A177-3AD203B41FA5}">
                      <a16:colId xmlns:a16="http://schemas.microsoft.com/office/drawing/2014/main" val="1827800581"/>
                    </a:ext>
                  </a:extLst>
                </a:gridCol>
                <a:gridCol w="1103941">
                  <a:extLst>
                    <a:ext uri="{9D8B030D-6E8A-4147-A177-3AD203B41FA5}">
                      <a16:colId xmlns:a16="http://schemas.microsoft.com/office/drawing/2014/main" val="3494146598"/>
                    </a:ext>
                  </a:extLst>
                </a:gridCol>
              </a:tblGrid>
              <a:tr h="369302">
                <a:tc>
                  <a:txBody>
                    <a:bodyPr/>
                    <a:lstStyle/>
                    <a:p>
                      <a:pPr algn="ctr" fontAlgn="b"/>
                      <a:r>
                        <a:rPr lang="en-US" sz="1600" u="none" strike="noStrike">
                          <a:effectLst/>
                        </a:rPr>
                        <a:t>team</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athlete_count</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Rank</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0678486"/>
                  </a:ext>
                </a:extLst>
              </a:tr>
              <a:tr h="369302">
                <a:tc>
                  <a:txBody>
                    <a:bodyPr/>
                    <a:lstStyle/>
                    <a:p>
                      <a:pPr algn="l" fontAlgn="b"/>
                      <a:r>
                        <a:rPr lang="en-US" sz="1600" u="none" strike="noStrike">
                          <a:effectLst/>
                        </a:rPr>
                        <a:t>Fight Sports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7247271"/>
                  </a:ext>
                </a:extLst>
              </a:tr>
              <a:tr h="369302">
                <a:tc>
                  <a:txBody>
                    <a:bodyPr/>
                    <a:lstStyle/>
                    <a:p>
                      <a:pPr algn="l" fontAlgn="b"/>
                      <a:r>
                        <a:rPr lang="en-US" sz="1600" u="none" strike="noStrike">
                          <a:effectLst/>
                        </a:rPr>
                        <a:t>10th Planet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5062018"/>
                  </a:ext>
                </a:extLst>
              </a:tr>
              <a:tr h="369302">
                <a:tc>
                  <a:txBody>
                    <a:bodyPr/>
                    <a:lstStyle/>
                    <a:p>
                      <a:pPr algn="l" fontAlgn="b"/>
                      <a:r>
                        <a:rPr lang="en-US" sz="1600" u="none" strike="noStrike">
                          <a:effectLst/>
                        </a:rPr>
                        <a:t>Atos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45922239"/>
                  </a:ext>
                </a:extLst>
              </a:tr>
              <a:tr h="369302">
                <a:tc>
                  <a:txBody>
                    <a:bodyPr/>
                    <a:lstStyle/>
                    <a:p>
                      <a:pPr algn="l" fontAlgn="b"/>
                      <a:r>
                        <a:rPr lang="en-US" sz="1600" u="none" strike="noStrike">
                          <a:effectLst/>
                        </a:rPr>
                        <a:t>B Team</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8224268"/>
                  </a:ext>
                </a:extLst>
              </a:tr>
              <a:tr h="369302">
                <a:tc>
                  <a:txBody>
                    <a:bodyPr/>
                    <a:lstStyle/>
                    <a:p>
                      <a:pPr algn="l" fontAlgn="b"/>
                      <a:r>
                        <a:rPr lang="en-US" sz="1600" u="none" strike="noStrike">
                          <a:effectLst/>
                        </a:rPr>
                        <a:t>New Wave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58164324"/>
                  </a:ext>
                </a:extLst>
              </a:tr>
              <a:tr h="369302">
                <a:tc>
                  <a:txBody>
                    <a:bodyPr/>
                    <a:lstStyle/>
                    <a:p>
                      <a:pPr algn="l" fontAlgn="b"/>
                      <a:r>
                        <a:rPr lang="en-US" sz="1600" u="none" strike="noStrike">
                          <a:effectLst/>
                        </a:rPr>
                        <a:t>Alliance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6122748"/>
                  </a:ext>
                </a:extLst>
              </a:tr>
              <a:tr h="369302">
                <a:tc>
                  <a:txBody>
                    <a:bodyPr/>
                    <a:lstStyle/>
                    <a:p>
                      <a:pPr algn="l" fontAlgn="b"/>
                      <a:r>
                        <a:rPr lang="en-US" sz="1600" u="none" strike="noStrike">
                          <a:effectLst/>
                        </a:rPr>
                        <a:t>Gracie Barra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6173565"/>
                  </a:ext>
                </a:extLst>
              </a:tr>
              <a:tr h="369302">
                <a:tc>
                  <a:txBody>
                    <a:bodyPr/>
                    <a:lstStyle/>
                    <a:p>
                      <a:pPr algn="l" fontAlgn="b"/>
                      <a:r>
                        <a:rPr lang="en-US" sz="1600" u="none" strike="noStrike">
                          <a:effectLst/>
                        </a:rPr>
                        <a:t>Checkmat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4910785"/>
                  </a:ext>
                </a:extLst>
              </a:tr>
              <a:tr h="369302">
                <a:tc>
                  <a:txBody>
                    <a:bodyPr/>
                    <a:lstStyle/>
                    <a:p>
                      <a:pPr algn="l" fontAlgn="b"/>
                      <a:r>
                        <a:rPr lang="en-US" sz="1600" u="none" strike="noStrike">
                          <a:effectLst/>
                        </a:rPr>
                        <a:t>Dream Art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5003639"/>
                  </a:ext>
                </a:extLst>
              </a:tr>
              <a:tr h="369302">
                <a:tc>
                  <a:txBody>
                    <a:bodyPr/>
                    <a:lstStyle/>
                    <a:p>
                      <a:pPr algn="l" fontAlgn="b"/>
                      <a:r>
                        <a:rPr lang="en-US" sz="1600" u="none" strike="noStrike">
                          <a:effectLst/>
                        </a:rPr>
                        <a:t>Essential JJ</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2626309"/>
                  </a:ext>
                </a:extLst>
              </a:tr>
            </a:tbl>
          </a:graphicData>
        </a:graphic>
      </p:graphicFrame>
      <p:sp>
        <p:nvSpPr>
          <p:cNvPr id="3" name="Content Placeholder 2">
            <a:extLst>
              <a:ext uri="{FF2B5EF4-FFF2-40B4-BE49-F238E27FC236}">
                <a16:creationId xmlns:a16="http://schemas.microsoft.com/office/drawing/2014/main" id="{221616F0-6993-4AB1-0F4B-AC761280F1C0}"/>
              </a:ext>
            </a:extLst>
          </p:cNvPr>
          <p:cNvSpPr>
            <a:spLocks noGrp="1"/>
          </p:cNvSpPr>
          <p:nvPr>
            <p:ph sz="half" idx="2"/>
          </p:nvPr>
        </p:nvSpPr>
        <p:spPr>
          <a:xfrm>
            <a:off x="5866504" y="1985963"/>
            <a:ext cx="4873214" cy="4140200"/>
          </a:xfrm>
        </p:spPr>
        <p:txBody>
          <a:bodyPr>
            <a:normAutofit/>
          </a:bodyPr>
          <a:lstStyle/>
          <a:p>
            <a:pPr marL="0" indent="0">
              <a:buNone/>
            </a:pPr>
            <a:r>
              <a:rPr lang="en-US" b="1" u="sng" dirty="0"/>
              <a:t>Ranking</a:t>
            </a:r>
            <a:r>
              <a:rPr lang="en-US" dirty="0"/>
              <a:t> is an important skill in data analysis </a:t>
            </a:r>
          </a:p>
          <a:p>
            <a:pPr lvl="1"/>
            <a:r>
              <a:rPr lang="en-US" dirty="0"/>
              <a:t>allows us to assign a numerical rank based on criteria.</a:t>
            </a:r>
          </a:p>
          <a:p>
            <a:pPr lvl="1"/>
            <a:r>
              <a:rPr lang="en-US" dirty="0"/>
              <a:t>understand the </a:t>
            </a:r>
            <a:r>
              <a:rPr lang="en-US" i="1" dirty="0"/>
              <a:t>relative positions </a:t>
            </a:r>
            <a:r>
              <a:rPr lang="en-US" dirty="0"/>
              <a:t>of data points</a:t>
            </a:r>
          </a:p>
          <a:p>
            <a:r>
              <a:rPr lang="en-US" dirty="0"/>
              <a:t>Ranking is useful:</a:t>
            </a:r>
          </a:p>
          <a:p>
            <a:pPr lvl="1"/>
            <a:r>
              <a:rPr lang="en-US" dirty="0"/>
              <a:t>Identifying top performers, outliers, or specific order in a dataset.</a:t>
            </a:r>
          </a:p>
          <a:p>
            <a:pPr lvl="1"/>
            <a:r>
              <a:rPr lang="en-US" dirty="0"/>
              <a:t>Prioritizing activity</a:t>
            </a:r>
          </a:p>
          <a:p>
            <a:pPr lvl="1"/>
            <a:r>
              <a:rPr lang="en-US" dirty="0"/>
              <a:t>Analyzing competitiveness or percentile distribution.</a:t>
            </a:r>
          </a:p>
        </p:txBody>
      </p:sp>
    </p:spTree>
    <p:extLst>
      <p:ext uri="{BB962C8B-B14F-4D97-AF65-F5344CB8AC3E}">
        <p14:creationId xmlns:p14="http://schemas.microsoft.com/office/powerpoint/2010/main" val="433426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CA20-8BBA-59F2-5C81-8CBBB1DF0D95}"/>
              </a:ext>
            </a:extLst>
          </p:cNvPr>
          <p:cNvSpPr>
            <a:spLocks noGrp="1"/>
          </p:cNvSpPr>
          <p:nvPr>
            <p:ph type="title"/>
          </p:nvPr>
        </p:nvSpPr>
        <p:spPr/>
        <p:txBody>
          <a:bodyPr/>
          <a:lstStyle/>
          <a:p>
            <a:r>
              <a:rPr lang="en-US" dirty="0"/>
              <a:t>The challenge is What Team is #1</a:t>
            </a:r>
          </a:p>
        </p:txBody>
      </p:sp>
      <p:sp>
        <p:nvSpPr>
          <p:cNvPr id="3" name="Content Placeholder 2">
            <a:extLst>
              <a:ext uri="{FF2B5EF4-FFF2-40B4-BE49-F238E27FC236}">
                <a16:creationId xmlns:a16="http://schemas.microsoft.com/office/drawing/2014/main" id="{D318E78F-DB06-588C-F09D-D6C97A2CCF58}"/>
              </a:ext>
            </a:extLst>
          </p:cNvPr>
          <p:cNvSpPr>
            <a:spLocks noGrp="1"/>
          </p:cNvSpPr>
          <p:nvPr>
            <p:ph sz="half" idx="1"/>
          </p:nvPr>
        </p:nvSpPr>
        <p:spPr>
          <a:xfrm>
            <a:off x="664691" y="1985963"/>
            <a:ext cx="4876800" cy="1016881"/>
          </a:xfrm>
        </p:spPr>
        <p:txBody>
          <a:bodyPr/>
          <a:lstStyle/>
          <a:p>
            <a:r>
              <a:rPr lang="en-US" dirty="0"/>
              <a:t>In golf the person with the lowest score is #1 while in most sports it’s the person with the highest score. </a:t>
            </a:r>
          </a:p>
        </p:txBody>
      </p:sp>
      <p:sp>
        <p:nvSpPr>
          <p:cNvPr id="4" name="Content Placeholder 3">
            <a:extLst>
              <a:ext uri="{FF2B5EF4-FFF2-40B4-BE49-F238E27FC236}">
                <a16:creationId xmlns:a16="http://schemas.microsoft.com/office/drawing/2014/main" id="{2066343B-95ED-0688-90B8-29FBAB2EF5F7}"/>
              </a:ext>
            </a:extLst>
          </p:cNvPr>
          <p:cNvSpPr>
            <a:spLocks noGrp="1"/>
          </p:cNvSpPr>
          <p:nvPr>
            <p:ph sz="half" idx="2"/>
          </p:nvPr>
        </p:nvSpPr>
        <p:spPr>
          <a:xfrm>
            <a:off x="5866503" y="1985963"/>
            <a:ext cx="5946613" cy="4140200"/>
          </a:xfrm>
        </p:spPr>
        <p:txBody>
          <a:bodyPr>
            <a:normAutofit lnSpcReduction="10000"/>
          </a:bodyPr>
          <a:lstStyle/>
          <a:p>
            <a:r>
              <a:rPr lang="en-US" dirty="0"/>
              <a:t>Ranking Data in Python:</a:t>
            </a:r>
          </a:p>
          <a:p>
            <a:pPr lvl="1"/>
            <a:r>
              <a:rPr lang="en-US" dirty="0"/>
              <a:t>Pandas provides a convenient rank() function for ranking data in a </a:t>
            </a:r>
            <a:r>
              <a:rPr lang="en-US" dirty="0" err="1"/>
              <a:t>DataFrame</a:t>
            </a:r>
            <a:r>
              <a:rPr lang="en-US" dirty="0"/>
              <a:t> or Series.</a:t>
            </a:r>
          </a:p>
          <a:p>
            <a:r>
              <a:rPr lang="en-US" dirty="0"/>
              <a:t>Syntax: </a:t>
            </a:r>
            <a:r>
              <a:rPr lang="en-US" b="1" dirty="0" err="1">
                <a:latin typeface="Courier New" panose="02070309020205020404" pitchFamily="49" charset="0"/>
                <a:cs typeface="Courier New" panose="02070309020205020404" pitchFamily="49" charset="0"/>
              </a:rPr>
              <a:t>df.rank</a:t>
            </a:r>
            <a:r>
              <a:rPr lang="en-US" b="1" dirty="0">
                <a:latin typeface="Courier New" panose="02070309020205020404" pitchFamily="49" charset="0"/>
                <a:cs typeface="Courier New" panose="02070309020205020404" pitchFamily="49" charset="0"/>
              </a:rPr>
              <a:t>(</a:t>
            </a:r>
          </a:p>
          <a:p>
            <a:pPr marL="1828800" lvl="8" indent="0">
              <a:buNone/>
            </a:pPr>
            <a:r>
              <a:rPr lang="en-US" b="1" dirty="0">
                <a:latin typeface="Courier New" panose="02070309020205020404" pitchFamily="49" charset="0"/>
                <a:cs typeface="Courier New" panose="02070309020205020404" pitchFamily="49" charset="0"/>
              </a:rPr>
              <a:t>method='method’, </a:t>
            </a:r>
          </a:p>
          <a:p>
            <a:pPr marL="1828800" lvl="8" indent="0">
              <a:buNone/>
            </a:pPr>
            <a:r>
              <a:rPr lang="en-US" b="1" dirty="0">
                <a:latin typeface="Courier New" panose="02070309020205020404" pitchFamily="49" charset="0"/>
                <a:cs typeface="Courier New" panose="02070309020205020404" pitchFamily="49" charset="0"/>
              </a:rPr>
              <a:t>ascending=True/False, </a:t>
            </a:r>
            <a:r>
              <a:rPr lang="en-US" b="1" dirty="0" err="1">
                <a:latin typeface="Courier New" panose="02070309020205020404" pitchFamily="49" charset="0"/>
                <a:cs typeface="Courier New" panose="02070309020205020404" pitchFamily="49" charset="0"/>
              </a:rPr>
              <a:t>na_option</a:t>
            </a:r>
            <a:r>
              <a:rPr lang="en-US" b="1" dirty="0">
                <a:latin typeface="Courier New" panose="02070309020205020404" pitchFamily="49" charset="0"/>
                <a:cs typeface="Courier New" panose="02070309020205020404" pitchFamily="49" charset="0"/>
              </a:rPr>
              <a:t>='keep/drop')</a:t>
            </a:r>
          </a:p>
          <a:p>
            <a:pPr lvl="1"/>
            <a:r>
              <a:rPr lang="en-US" b="1" dirty="0"/>
              <a:t>method</a:t>
            </a:r>
            <a:r>
              <a:rPr lang="en-US" dirty="0"/>
              <a:t> parameter specifies the </a:t>
            </a:r>
            <a:r>
              <a:rPr lang="en-US" b="1" u="sng" dirty="0"/>
              <a:t>tie-breaking method</a:t>
            </a:r>
            <a:r>
              <a:rPr lang="en-US" dirty="0"/>
              <a:t>, such as 'average', 'min', 'max', or 'dense'.</a:t>
            </a:r>
          </a:p>
          <a:p>
            <a:pPr lvl="1"/>
            <a:r>
              <a:rPr lang="en-US" b="1" dirty="0"/>
              <a:t>ascending</a:t>
            </a:r>
            <a:r>
              <a:rPr lang="en-US" dirty="0"/>
              <a:t> parameter determines whether the ranking should be in ascending or descending order.</a:t>
            </a:r>
          </a:p>
          <a:p>
            <a:pPr lvl="1"/>
            <a:r>
              <a:rPr lang="en-US" b="1" dirty="0" err="1"/>
              <a:t>na_option</a:t>
            </a:r>
            <a:r>
              <a:rPr lang="en-US" b="1" dirty="0"/>
              <a:t> </a:t>
            </a:r>
            <a:r>
              <a:rPr lang="en-US" dirty="0"/>
              <a:t>parameter specifies how to handle missing values.</a:t>
            </a:r>
          </a:p>
          <a:p>
            <a:endParaRPr lang="en-US" dirty="0"/>
          </a:p>
          <a:p>
            <a:endParaRPr lang="en-US" dirty="0"/>
          </a:p>
        </p:txBody>
      </p:sp>
      <p:sp>
        <p:nvSpPr>
          <p:cNvPr id="5" name="Slide Number Placeholder 4">
            <a:extLst>
              <a:ext uri="{FF2B5EF4-FFF2-40B4-BE49-F238E27FC236}">
                <a16:creationId xmlns:a16="http://schemas.microsoft.com/office/drawing/2014/main" id="{46C8CDA5-DFB1-2141-B25F-32C0E5598226}"/>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16</a:t>
            </a:fld>
            <a:endParaRPr lang="en-US" dirty="0">
              <a:solidFill>
                <a:srgbClr val="FFFFFF"/>
              </a:solidFill>
              <a:latin typeface="Franklin Gothic Book"/>
            </a:endParaRPr>
          </a:p>
        </p:txBody>
      </p:sp>
      <p:graphicFrame>
        <p:nvGraphicFramePr>
          <p:cNvPr id="6" name="Content Placeholder 1">
            <a:extLst>
              <a:ext uri="{FF2B5EF4-FFF2-40B4-BE49-F238E27FC236}">
                <a16:creationId xmlns:a16="http://schemas.microsoft.com/office/drawing/2014/main" id="{B1B51465-D453-3ED2-9982-CB667CDCBF8B}"/>
              </a:ext>
            </a:extLst>
          </p:cNvPr>
          <p:cNvGraphicFramePr>
            <a:graphicFrameLocks/>
          </p:cNvGraphicFramePr>
          <p:nvPr>
            <p:extLst>
              <p:ext uri="{D42A27DB-BD31-4B8C-83A1-F6EECF244321}">
                <p14:modId xmlns:p14="http://schemas.microsoft.com/office/powerpoint/2010/main" val="219367931"/>
              </p:ext>
            </p:extLst>
          </p:nvPr>
        </p:nvGraphicFramePr>
        <p:xfrm>
          <a:off x="825376" y="3066874"/>
          <a:ext cx="4876799" cy="2954416"/>
        </p:xfrm>
        <a:graphic>
          <a:graphicData uri="http://schemas.openxmlformats.org/drawingml/2006/table">
            <a:tbl>
              <a:tblPr firstRow="1" bandRow="1">
                <a:tableStyleId>{93296810-A885-4BE3-A3E7-6D5BEEA58F35}</a:tableStyleId>
              </a:tblPr>
              <a:tblGrid>
                <a:gridCol w="1539597">
                  <a:extLst>
                    <a:ext uri="{9D8B030D-6E8A-4147-A177-3AD203B41FA5}">
                      <a16:colId xmlns:a16="http://schemas.microsoft.com/office/drawing/2014/main" val="3192287289"/>
                    </a:ext>
                  </a:extLst>
                </a:gridCol>
                <a:gridCol w="2233261">
                  <a:extLst>
                    <a:ext uri="{9D8B030D-6E8A-4147-A177-3AD203B41FA5}">
                      <a16:colId xmlns:a16="http://schemas.microsoft.com/office/drawing/2014/main" val="1827800581"/>
                    </a:ext>
                  </a:extLst>
                </a:gridCol>
                <a:gridCol w="1103941">
                  <a:extLst>
                    <a:ext uri="{9D8B030D-6E8A-4147-A177-3AD203B41FA5}">
                      <a16:colId xmlns:a16="http://schemas.microsoft.com/office/drawing/2014/main" val="3494146598"/>
                    </a:ext>
                  </a:extLst>
                </a:gridCol>
              </a:tblGrid>
              <a:tr h="369302">
                <a:tc>
                  <a:txBody>
                    <a:bodyPr/>
                    <a:lstStyle/>
                    <a:p>
                      <a:pPr algn="ctr" fontAlgn="b"/>
                      <a:r>
                        <a:rPr lang="en-US" sz="1600" b="0" u="none" strike="noStrike" dirty="0">
                          <a:solidFill>
                            <a:schemeClr val="bg1"/>
                          </a:solidFill>
                          <a:effectLst/>
                          <a:latin typeface="+mn-lt"/>
                        </a:rPr>
                        <a:t>Technique</a:t>
                      </a:r>
                      <a:endParaRPr lang="en-US" sz="1600" b="0" i="0" u="none" strike="noStrike" dirty="0">
                        <a:solidFill>
                          <a:schemeClr val="bg1"/>
                        </a:solidFill>
                        <a:effectLst/>
                        <a:latin typeface="+mn-lt"/>
                      </a:endParaRPr>
                    </a:p>
                  </a:txBody>
                  <a:tcPr marL="9525" marR="9525" marT="9525" marB="0" anchor="b"/>
                </a:tc>
                <a:tc>
                  <a:txBody>
                    <a:bodyPr/>
                    <a:lstStyle/>
                    <a:p>
                      <a:pPr algn="ctr" fontAlgn="b"/>
                      <a:r>
                        <a:rPr lang="en-US" sz="1600" b="0" u="none" strike="noStrike" dirty="0">
                          <a:solidFill>
                            <a:schemeClr val="bg1"/>
                          </a:solidFill>
                          <a:effectLst/>
                          <a:latin typeface="+mn-lt"/>
                        </a:rPr>
                        <a:t>Count</a:t>
                      </a:r>
                      <a:endParaRPr lang="en-US" sz="1600" b="0" i="0" u="none" strike="noStrike" dirty="0">
                        <a:solidFill>
                          <a:schemeClr val="bg1"/>
                        </a:solidFill>
                        <a:effectLst/>
                        <a:latin typeface="+mn-lt"/>
                      </a:endParaRPr>
                    </a:p>
                  </a:txBody>
                  <a:tcPr marL="9525" marR="9525" marT="9525" marB="0" anchor="b"/>
                </a:tc>
                <a:tc>
                  <a:txBody>
                    <a:bodyPr/>
                    <a:lstStyle/>
                    <a:p>
                      <a:pPr algn="ctr" fontAlgn="b"/>
                      <a:r>
                        <a:rPr lang="en-US" sz="1600" b="0" i="0" u="none" strike="noStrike" dirty="0">
                          <a:solidFill>
                            <a:schemeClr val="bg1"/>
                          </a:solidFill>
                          <a:effectLst/>
                          <a:latin typeface="+mn-lt"/>
                        </a:rPr>
                        <a:t>RANK</a:t>
                      </a:r>
                    </a:p>
                  </a:txBody>
                  <a:tcPr marL="9525" marR="9525" marT="9525" marB="0" anchor="b"/>
                </a:tc>
                <a:extLst>
                  <a:ext uri="{0D108BD9-81ED-4DB2-BD59-A6C34878D82A}">
                    <a16:rowId xmlns:a16="http://schemas.microsoft.com/office/drawing/2014/main" val="1180678486"/>
                  </a:ext>
                </a:extLst>
              </a:tr>
              <a:tr h="369302">
                <a:tc>
                  <a:txBody>
                    <a:bodyPr/>
                    <a:lstStyle/>
                    <a:p>
                      <a:pPr algn="ctr" fontAlgn="b"/>
                      <a:r>
                        <a:rPr lang="en-US" sz="1600" b="0" u="none" strike="noStrike" dirty="0">
                          <a:solidFill>
                            <a:srgbClr val="000000"/>
                          </a:solidFill>
                          <a:effectLst/>
                          <a:latin typeface="+mn-lt"/>
                        </a:rPr>
                        <a:t>Armbar</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b="0" u="none" strike="noStrike" dirty="0">
                          <a:solidFill>
                            <a:srgbClr val="000000"/>
                          </a:solidFill>
                          <a:effectLst/>
                          <a:latin typeface="+mn-lt"/>
                        </a:rPr>
                        <a:t>1002</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mn-lt"/>
                        </a:rPr>
                        <a:t>1</a:t>
                      </a:r>
                    </a:p>
                  </a:txBody>
                  <a:tcPr marL="9525" marR="9525" marT="9525" marB="0" anchor="b"/>
                </a:tc>
                <a:extLst>
                  <a:ext uri="{0D108BD9-81ED-4DB2-BD59-A6C34878D82A}">
                    <a16:rowId xmlns:a16="http://schemas.microsoft.com/office/drawing/2014/main" val="3337247271"/>
                  </a:ext>
                </a:extLst>
              </a:tr>
              <a:tr h="369302">
                <a:tc>
                  <a:txBody>
                    <a:bodyPr/>
                    <a:lstStyle/>
                    <a:p>
                      <a:pPr algn="ctr" fontAlgn="b"/>
                      <a:r>
                        <a:rPr lang="en-US" sz="1600" b="0" u="none" strike="noStrike" dirty="0">
                          <a:solidFill>
                            <a:srgbClr val="000000"/>
                          </a:solidFill>
                          <a:effectLst/>
                          <a:latin typeface="+mn-lt"/>
                        </a:rPr>
                        <a:t>Triangle</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b="0" u="none" strike="noStrike" dirty="0">
                          <a:solidFill>
                            <a:srgbClr val="000000"/>
                          </a:solidFill>
                          <a:effectLst/>
                          <a:latin typeface="+mn-lt"/>
                        </a:rPr>
                        <a:t>467</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mn-lt"/>
                        </a:rPr>
                        <a:t>2</a:t>
                      </a:r>
                    </a:p>
                  </a:txBody>
                  <a:tcPr marL="9525" marR="9525" marT="9525" marB="0" anchor="b"/>
                </a:tc>
                <a:extLst>
                  <a:ext uri="{0D108BD9-81ED-4DB2-BD59-A6C34878D82A}">
                    <a16:rowId xmlns:a16="http://schemas.microsoft.com/office/drawing/2014/main" val="895062018"/>
                  </a:ext>
                </a:extLst>
              </a:tr>
              <a:tr h="369302">
                <a:tc>
                  <a:txBody>
                    <a:bodyPr/>
                    <a:lstStyle/>
                    <a:p>
                      <a:pPr algn="ctr" fontAlgn="b"/>
                      <a:r>
                        <a:rPr lang="en-US" sz="1600" b="0" u="none" strike="noStrike">
                          <a:solidFill>
                            <a:srgbClr val="000000"/>
                          </a:solidFill>
                          <a:effectLst/>
                          <a:latin typeface="+mn-lt"/>
                        </a:rPr>
                        <a:t>Kimura</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b="0" u="none" strike="noStrike" dirty="0">
                          <a:solidFill>
                            <a:srgbClr val="000000"/>
                          </a:solidFill>
                          <a:effectLst/>
                          <a:latin typeface="+mn-lt"/>
                        </a:rPr>
                        <a:t>331</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mn-lt"/>
                        </a:rPr>
                        <a:t>3</a:t>
                      </a:r>
                    </a:p>
                  </a:txBody>
                  <a:tcPr marL="9525" marR="9525" marT="9525" marB="0" anchor="b"/>
                </a:tc>
                <a:extLst>
                  <a:ext uri="{0D108BD9-81ED-4DB2-BD59-A6C34878D82A}">
                    <a16:rowId xmlns:a16="http://schemas.microsoft.com/office/drawing/2014/main" val="2245922239"/>
                  </a:ext>
                </a:extLst>
              </a:tr>
              <a:tr h="369302">
                <a:tc>
                  <a:txBody>
                    <a:bodyPr/>
                    <a:lstStyle/>
                    <a:p>
                      <a:pPr algn="ctr" fontAlgn="b"/>
                      <a:r>
                        <a:rPr lang="en-US" sz="1600" b="0" u="none" strike="noStrike">
                          <a:solidFill>
                            <a:srgbClr val="000000"/>
                          </a:solidFill>
                          <a:effectLst/>
                          <a:latin typeface="+mn-lt"/>
                        </a:rPr>
                        <a:t>RNC</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b="0" u="none" strike="noStrike">
                          <a:solidFill>
                            <a:srgbClr val="000000"/>
                          </a:solidFill>
                          <a:effectLst/>
                          <a:latin typeface="+mn-lt"/>
                        </a:rPr>
                        <a:t>328</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mn-lt"/>
                        </a:rPr>
                        <a:t>4</a:t>
                      </a:r>
                    </a:p>
                  </a:txBody>
                  <a:tcPr marL="9525" marR="9525" marT="9525" marB="0" anchor="b"/>
                </a:tc>
                <a:extLst>
                  <a:ext uri="{0D108BD9-81ED-4DB2-BD59-A6C34878D82A}">
                    <a16:rowId xmlns:a16="http://schemas.microsoft.com/office/drawing/2014/main" val="798224268"/>
                  </a:ext>
                </a:extLst>
              </a:tr>
              <a:tr h="369302">
                <a:tc>
                  <a:txBody>
                    <a:bodyPr/>
                    <a:lstStyle/>
                    <a:p>
                      <a:pPr algn="ctr" fontAlgn="b"/>
                      <a:r>
                        <a:rPr lang="en-US" sz="1600" b="0" u="none" strike="noStrike">
                          <a:solidFill>
                            <a:srgbClr val="000000"/>
                          </a:solidFill>
                          <a:effectLst/>
                          <a:latin typeface="+mn-lt"/>
                        </a:rPr>
                        <a:t>Americana</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b="0" u="none" strike="noStrike" dirty="0">
                          <a:solidFill>
                            <a:srgbClr val="000000"/>
                          </a:solidFill>
                          <a:effectLst/>
                          <a:latin typeface="+mn-lt"/>
                        </a:rPr>
                        <a:t>301</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mn-lt"/>
                        </a:rPr>
                        <a:t>5</a:t>
                      </a:r>
                    </a:p>
                  </a:txBody>
                  <a:tcPr marL="9525" marR="9525" marT="9525" marB="0" anchor="b"/>
                </a:tc>
                <a:extLst>
                  <a:ext uri="{0D108BD9-81ED-4DB2-BD59-A6C34878D82A}">
                    <a16:rowId xmlns:a16="http://schemas.microsoft.com/office/drawing/2014/main" val="2258164324"/>
                  </a:ext>
                </a:extLst>
              </a:tr>
              <a:tr h="369302">
                <a:tc>
                  <a:txBody>
                    <a:bodyPr/>
                    <a:lstStyle/>
                    <a:p>
                      <a:pPr algn="ctr" fontAlgn="b"/>
                      <a:r>
                        <a:rPr lang="en-US" sz="1600" b="0" u="none" strike="noStrike">
                          <a:solidFill>
                            <a:srgbClr val="000000"/>
                          </a:solidFill>
                          <a:effectLst/>
                          <a:latin typeface="+mn-lt"/>
                        </a:rPr>
                        <a:t>Ankle lock</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b="0" u="none" strike="noStrike" dirty="0">
                          <a:solidFill>
                            <a:srgbClr val="000000"/>
                          </a:solidFill>
                          <a:effectLst/>
                          <a:latin typeface="+mn-lt"/>
                        </a:rPr>
                        <a:t>185</a:t>
                      </a:r>
                      <a:endParaRPr lang="en-US" sz="1600" b="0" i="0" u="none" strike="noStrike" dirty="0">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mn-lt"/>
                        </a:rPr>
                        <a:t>6</a:t>
                      </a:r>
                    </a:p>
                  </a:txBody>
                  <a:tcPr marL="9525" marR="9525" marT="9525" marB="0" anchor="b"/>
                </a:tc>
                <a:extLst>
                  <a:ext uri="{0D108BD9-81ED-4DB2-BD59-A6C34878D82A}">
                    <a16:rowId xmlns:a16="http://schemas.microsoft.com/office/drawing/2014/main" val="3926122748"/>
                  </a:ext>
                </a:extLst>
              </a:tr>
              <a:tr h="369302">
                <a:tc>
                  <a:txBody>
                    <a:bodyPr/>
                    <a:lstStyle/>
                    <a:p>
                      <a:pPr algn="ctr" fontAlgn="b"/>
                      <a:r>
                        <a:rPr lang="en-US" sz="1600" b="0" u="none" strike="noStrike">
                          <a:solidFill>
                            <a:srgbClr val="000000"/>
                          </a:solidFill>
                          <a:effectLst/>
                          <a:latin typeface="+mn-lt"/>
                        </a:rPr>
                        <a:t>Collar Choke</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b="0" u="none" strike="noStrike">
                          <a:solidFill>
                            <a:srgbClr val="000000"/>
                          </a:solidFill>
                          <a:effectLst/>
                          <a:latin typeface="+mn-lt"/>
                        </a:rPr>
                        <a:t>162</a:t>
                      </a:r>
                      <a:endParaRPr lang="en-US" sz="1600" b="0" i="0" u="none" strike="noStrike">
                        <a:solidFill>
                          <a:srgbClr val="000000"/>
                        </a:solidFill>
                        <a:effectLst/>
                        <a:latin typeface="+mn-lt"/>
                      </a:endParaRPr>
                    </a:p>
                  </a:txBody>
                  <a:tcPr marL="9525" marR="9525" marT="9525" marB="0" anchor="b"/>
                </a:tc>
                <a:tc>
                  <a:txBody>
                    <a:bodyPr/>
                    <a:lstStyle/>
                    <a:p>
                      <a:pPr algn="ctr" fontAlgn="b"/>
                      <a:r>
                        <a:rPr lang="en-US" sz="1600" b="0" i="0" u="none" strike="noStrike" dirty="0">
                          <a:solidFill>
                            <a:srgbClr val="000000"/>
                          </a:solidFill>
                          <a:effectLst/>
                          <a:latin typeface="+mn-lt"/>
                        </a:rPr>
                        <a:t>7</a:t>
                      </a:r>
                    </a:p>
                  </a:txBody>
                  <a:tcPr marL="9525" marR="9525" marT="9525" marB="0" anchor="b"/>
                </a:tc>
                <a:extLst>
                  <a:ext uri="{0D108BD9-81ED-4DB2-BD59-A6C34878D82A}">
                    <a16:rowId xmlns:a16="http://schemas.microsoft.com/office/drawing/2014/main" val="996173565"/>
                  </a:ext>
                </a:extLst>
              </a:tr>
            </a:tbl>
          </a:graphicData>
        </a:graphic>
      </p:graphicFrame>
    </p:spTree>
    <p:extLst>
      <p:ext uri="{BB962C8B-B14F-4D97-AF65-F5344CB8AC3E}">
        <p14:creationId xmlns:p14="http://schemas.microsoft.com/office/powerpoint/2010/main" val="1530896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0981-DBA0-F3B8-B032-8E5807912A2E}"/>
              </a:ext>
            </a:extLst>
          </p:cNvPr>
          <p:cNvSpPr>
            <a:spLocks noGrp="1"/>
          </p:cNvSpPr>
          <p:nvPr>
            <p:ph type="title"/>
          </p:nvPr>
        </p:nvSpPr>
        <p:spPr/>
        <p:txBody>
          <a:bodyPr/>
          <a:lstStyle/>
          <a:p>
            <a:r>
              <a:rPr lang="en-US" dirty="0"/>
              <a:t>Basic Example</a:t>
            </a:r>
          </a:p>
        </p:txBody>
      </p:sp>
      <p:graphicFrame>
        <p:nvGraphicFramePr>
          <p:cNvPr id="6" name="Content Placeholder 5">
            <a:extLst>
              <a:ext uri="{FF2B5EF4-FFF2-40B4-BE49-F238E27FC236}">
                <a16:creationId xmlns:a16="http://schemas.microsoft.com/office/drawing/2014/main" id="{FE097867-7990-BFA0-B71A-2112EB9ABDE8}"/>
              </a:ext>
            </a:extLst>
          </p:cNvPr>
          <p:cNvGraphicFramePr>
            <a:graphicFrameLocks noGrp="1"/>
          </p:cNvGraphicFramePr>
          <p:nvPr>
            <p:ph sz="half" idx="1"/>
            <p:extLst>
              <p:ext uri="{D42A27DB-BD31-4B8C-83A1-F6EECF244321}">
                <p14:modId xmlns:p14="http://schemas.microsoft.com/office/powerpoint/2010/main" val="520778740"/>
              </p:ext>
            </p:extLst>
          </p:nvPr>
        </p:nvGraphicFramePr>
        <p:xfrm>
          <a:off x="1208284" y="1534253"/>
          <a:ext cx="2699598" cy="1773555"/>
        </p:xfrm>
        <a:graphic>
          <a:graphicData uri="http://schemas.openxmlformats.org/drawingml/2006/table">
            <a:tbl>
              <a:tblPr firstRow="1">
                <a:tableStyleId>{7DF18680-E054-41AD-8BC1-D1AEF772440D}</a:tableStyleId>
              </a:tblPr>
              <a:tblGrid>
                <a:gridCol w="1349799">
                  <a:extLst>
                    <a:ext uri="{9D8B030D-6E8A-4147-A177-3AD203B41FA5}">
                      <a16:colId xmlns:a16="http://schemas.microsoft.com/office/drawing/2014/main" val="1629794632"/>
                    </a:ext>
                  </a:extLst>
                </a:gridCol>
                <a:gridCol w="1349799">
                  <a:extLst>
                    <a:ext uri="{9D8B030D-6E8A-4147-A177-3AD203B41FA5}">
                      <a16:colId xmlns:a16="http://schemas.microsoft.com/office/drawing/2014/main" val="482198942"/>
                    </a:ext>
                  </a:extLst>
                </a:gridCol>
              </a:tblGrid>
              <a:tr h="203200">
                <a:tc>
                  <a:txBody>
                    <a:bodyPr/>
                    <a:lstStyle/>
                    <a:p>
                      <a:pPr algn="l" fontAlgn="b"/>
                      <a:r>
                        <a:rPr lang="en-US" sz="1600" u="none" strike="noStrike">
                          <a:effectLst/>
                        </a:rPr>
                        <a:t>Student</a:t>
                      </a:r>
                      <a:endParaRPr lang="en-US" sz="1600" b="1" i="0" u="none" strike="noStrike">
                        <a:solidFill>
                          <a:srgbClr val="374151"/>
                        </a:solidFill>
                        <a:effectLst/>
                        <a:latin typeface="Arial" panose="020B0604020202020204" pitchFamily="34" charset="0"/>
                      </a:endParaRPr>
                    </a:p>
                  </a:txBody>
                  <a:tcPr marL="9525" marR="9525" marT="9525" marB="0" anchor="b"/>
                </a:tc>
                <a:tc>
                  <a:txBody>
                    <a:bodyPr/>
                    <a:lstStyle/>
                    <a:p>
                      <a:pPr algn="l" fontAlgn="b"/>
                      <a:r>
                        <a:rPr lang="en-US" sz="1600" u="none" strike="noStrike">
                          <a:effectLst/>
                        </a:rPr>
                        <a:t>Score</a:t>
                      </a:r>
                      <a:endParaRPr lang="en-US" sz="1600" b="1"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93107764"/>
                  </a:ext>
                </a:extLst>
              </a:tr>
              <a:tr h="203200">
                <a:tc>
                  <a:txBody>
                    <a:bodyPr/>
                    <a:lstStyle/>
                    <a:p>
                      <a:pPr algn="l" fontAlgn="b"/>
                      <a:r>
                        <a:rPr lang="en-US" sz="1600" u="none" strike="noStrike">
                          <a:effectLst/>
                        </a:rPr>
                        <a:t>John</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85</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84245129"/>
                  </a:ext>
                </a:extLst>
              </a:tr>
              <a:tr h="203200">
                <a:tc>
                  <a:txBody>
                    <a:bodyPr/>
                    <a:lstStyle/>
                    <a:p>
                      <a:pPr algn="l" fontAlgn="b"/>
                      <a:r>
                        <a:rPr lang="en-US" sz="1600" u="none" strike="noStrike">
                          <a:effectLst/>
                        </a:rPr>
                        <a:t>Emily</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92</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071505503"/>
                  </a:ext>
                </a:extLst>
              </a:tr>
              <a:tr h="203200">
                <a:tc>
                  <a:txBody>
                    <a:bodyPr/>
                    <a:lstStyle/>
                    <a:p>
                      <a:pPr algn="l" fontAlgn="b"/>
                      <a:r>
                        <a:rPr lang="en-US" sz="1600" u="none" strike="noStrike" dirty="0">
                          <a:effectLst/>
                        </a:rPr>
                        <a:t>David</a:t>
                      </a:r>
                      <a:endParaRPr lang="en-US" sz="1600" b="0" i="0" u="none" strike="noStrike" dirty="0">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dirty="0">
                          <a:effectLst/>
                        </a:rPr>
                        <a:t>78</a:t>
                      </a:r>
                      <a:endParaRPr lang="en-US" sz="1600" b="0" i="0" u="none" strike="noStrike" dirty="0">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89411860"/>
                  </a:ext>
                </a:extLst>
              </a:tr>
              <a:tr h="203200">
                <a:tc>
                  <a:txBody>
                    <a:bodyPr/>
                    <a:lstStyle/>
                    <a:p>
                      <a:pPr algn="l" fontAlgn="b"/>
                      <a:r>
                        <a:rPr lang="en-US" sz="1600" u="none" strike="noStrike">
                          <a:effectLst/>
                        </a:rPr>
                        <a:t>Emma</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92</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03663849"/>
                  </a:ext>
                </a:extLst>
              </a:tr>
              <a:tr h="203200">
                <a:tc>
                  <a:txBody>
                    <a:bodyPr/>
                    <a:lstStyle/>
                    <a:p>
                      <a:pPr algn="l" fontAlgn="b"/>
                      <a:r>
                        <a:rPr lang="en-US" sz="1600" u="none" strike="noStrike">
                          <a:effectLst/>
                        </a:rPr>
                        <a:t>Michael</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81</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579404871"/>
                  </a:ext>
                </a:extLst>
              </a:tr>
              <a:tr h="203200">
                <a:tc>
                  <a:txBody>
                    <a:bodyPr/>
                    <a:lstStyle/>
                    <a:p>
                      <a:pPr algn="l" fontAlgn="b"/>
                      <a:r>
                        <a:rPr lang="en-US" sz="1600" u="none" strike="noStrike">
                          <a:effectLst/>
                        </a:rPr>
                        <a:t>Sophia</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dirty="0">
                          <a:effectLst/>
                        </a:rPr>
                        <a:t>78</a:t>
                      </a:r>
                      <a:endParaRPr lang="en-US" sz="1600" b="0" i="0" u="none" strike="noStrike" dirty="0">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82359702"/>
                  </a:ext>
                </a:extLst>
              </a:tr>
            </a:tbl>
          </a:graphicData>
        </a:graphic>
      </p:graphicFrame>
      <p:sp>
        <p:nvSpPr>
          <p:cNvPr id="4" name="Content Placeholder 3">
            <a:extLst>
              <a:ext uri="{FF2B5EF4-FFF2-40B4-BE49-F238E27FC236}">
                <a16:creationId xmlns:a16="http://schemas.microsoft.com/office/drawing/2014/main" id="{C4731607-B4D0-25FC-79F4-1F4CE89CCDA7}"/>
              </a:ext>
            </a:extLst>
          </p:cNvPr>
          <p:cNvSpPr>
            <a:spLocks noGrp="1"/>
          </p:cNvSpPr>
          <p:nvPr>
            <p:ph sz="half" idx="2"/>
          </p:nvPr>
        </p:nvSpPr>
        <p:spPr/>
        <p:txBody>
          <a:bodyPr/>
          <a:lstStyle/>
          <a:p>
            <a:r>
              <a:rPr lang="en-US" dirty="0"/>
              <a:t>Given These Student Scores How can I Rank them? </a:t>
            </a:r>
          </a:p>
          <a:p>
            <a:pPr lvl="1"/>
            <a:r>
              <a:rPr lang="en-US" dirty="0"/>
              <a:t>#1 highest performing student  </a:t>
            </a:r>
          </a:p>
          <a:p>
            <a:pPr lvl="1"/>
            <a:r>
              <a:rPr lang="en-US" dirty="0"/>
              <a:t>#1 lowest performing student</a:t>
            </a:r>
          </a:p>
          <a:p>
            <a:pPr marL="0" indent="0">
              <a:buNone/>
            </a:pPr>
            <a:endParaRPr lang="en-US" dirty="0"/>
          </a:p>
        </p:txBody>
      </p:sp>
      <p:sp>
        <p:nvSpPr>
          <p:cNvPr id="5" name="Slide Number Placeholder 4">
            <a:extLst>
              <a:ext uri="{FF2B5EF4-FFF2-40B4-BE49-F238E27FC236}">
                <a16:creationId xmlns:a16="http://schemas.microsoft.com/office/drawing/2014/main" id="{6E41BDB8-B883-26D0-C5DD-E83AEBE56E71}"/>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17</a:t>
            </a:fld>
            <a:endParaRPr lang="en-US" dirty="0">
              <a:solidFill>
                <a:srgbClr val="FFFFFF"/>
              </a:solidFill>
              <a:latin typeface="Franklin Gothic Book"/>
            </a:endParaRPr>
          </a:p>
        </p:txBody>
      </p:sp>
      <p:sp>
        <p:nvSpPr>
          <p:cNvPr id="8" name="TextBox 7">
            <a:extLst>
              <a:ext uri="{FF2B5EF4-FFF2-40B4-BE49-F238E27FC236}">
                <a16:creationId xmlns:a16="http://schemas.microsoft.com/office/drawing/2014/main" id="{A064D3A3-EEE5-50AF-E2E9-2B3B59815485}"/>
              </a:ext>
            </a:extLst>
          </p:cNvPr>
          <p:cNvSpPr txBox="1"/>
          <p:nvPr/>
        </p:nvSpPr>
        <p:spPr>
          <a:xfrm>
            <a:off x="1183780" y="3693571"/>
            <a:ext cx="9890619" cy="646331"/>
          </a:xfrm>
          <a:prstGeom prst="rect">
            <a:avLst/>
          </a:prstGeom>
          <a:noFill/>
        </p:spPr>
        <p:txBody>
          <a:bodyPr wrap="square">
            <a:spAutoFit/>
          </a:bodyPr>
          <a:lstStyle/>
          <a:p>
            <a:r>
              <a:rPr lang="en-US" b="0" dirty="0">
                <a:solidFill>
                  <a:srgbClr val="008000"/>
                </a:solidFill>
                <a:effectLst/>
                <a:latin typeface="Courier New" panose="02070309020205020404" pitchFamily="49" charset="0"/>
              </a:rPr>
              <a:t># Rank the students based on their scores</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StudentScores</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'Rank'</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StudentScores</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'Score'</a:t>
            </a:r>
            <a:r>
              <a:rPr lang="en-US" b="0" dirty="0">
                <a:solidFill>
                  <a:srgbClr val="000000"/>
                </a:solidFill>
                <a:effectLst/>
                <a:latin typeface="Courier New" panose="02070309020205020404" pitchFamily="49" charset="0"/>
              </a:rPr>
              <a:t>].rank(ascending=</a:t>
            </a:r>
            <a:r>
              <a:rPr lang="en-US" b="0" dirty="0">
                <a:solidFill>
                  <a:srgbClr val="0000FF"/>
                </a:solidFill>
                <a:effectLst/>
                <a:latin typeface="Courier New" panose="02070309020205020404" pitchFamily="49" charset="0"/>
              </a:rPr>
              <a:t>False</a:t>
            </a:r>
            <a:r>
              <a:rPr lang="en-US" b="0" dirty="0">
                <a:solidFill>
                  <a:srgbClr val="000000"/>
                </a:solidFill>
                <a:effectLst/>
                <a:latin typeface="Courier New" panose="02070309020205020404" pitchFamily="49" charset="0"/>
              </a:rPr>
              <a:t>)</a:t>
            </a:r>
          </a:p>
        </p:txBody>
      </p:sp>
      <p:graphicFrame>
        <p:nvGraphicFramePr>
          <p:cNvPr id="9" name="Table 8">
            <a:extLst>
              <a:ext uri="{FF2B5EF4-FFF2-40B4-BE49-F238E27FC236}">
                <a16:creationId xmlns:a16="http://schemas.microsoft.com/office/drawing/2014/main" id="{AF994CD3-B1CD-C8A7-E096-985A8668DA00}"/>
              </a:ext>
            </a:extLst>
          </p:cNvPr>
          <p:cNvGraphicFramePr>
            <a:graphicFrameLocks noGrp="1"/>
          </p:cNvGraphicFramePr>
          <p:nvPr>
            <p:extLst>
              <p:ext uri="{D42A27DB-BD31-4B8C-83A1-F6EECF244321}">
                <p14:modId xmlns:p14="http://schemas.microsoft.com/office/powerpoint/2010/main" val="3113520121"/>
              </p:ext>
            </p:extLst>
          </p:nvPr>
        </p:nvGraphicFramePr>
        <p:xfrm>
          <a:off x="1232788" y="4686411"/>
          <a:ext cx="2786055" cy="1773555"/>
        </p:xfrm>
        <a:graphic>
          <a:graphicData uri="http://schemas.openxmlformats.org/drawingml/2006/table">
            <a:tbl>
              <a:tblPr firstRow="1">
                <a:tableStyleId>{21E4AEA4-8DFA-4A89-87EB-49C32662AFE0}</a:tableStyleId>
              </a:tblPr>
              <a:tblGrid>
                <a:gridCol w="928685">
                  <a:extLst>
                    <a:ext uri="{9D8B030D-6E8A-4147-A177-3AD203B41FA5}">
                      <a16:colId xmlns:a16="http://schemas.microsoft.com/office/drawing/2014/main" val="3614738559"/>
                    </a:ext>
                  </a:extLst>
                </a:gridCol>
                <a:gridCol w="928685">
                  <a:extLst>
                    <a:ext uri="{9D8B030D-6E8A-4147-A177-3AD203B41FA5}">
                      <a16:colId xmlns:a16="http://schemas.microsoft.com/office/drawing/2014/main" val="3429346959"/>
                    </a:ext>
                  </a:extLst>
                </a:gridCol>
                <a:gridCol w="928685">
                  <a:extLst>
                    <a:ext uri="{9D8B030D-6E8A-4147-A177-3AD203B41FA5}">
                      <a16:colId xmlns:a16="http://schemas.microsoft.com/office/drawing/2014/main" val="83606426"/>
                    </a:ext>
                  </a:extLst>
                </a:gridCol>
              </a:tblGrid>
              <a:tr h="228600">
                <a:tc>
                  <a:txBody>
                    <a:bodyPr/>
                    <a:lstStyle/>
                    <a:p>
                      <a:pPr algn="l" fontAlgn="b"/>
                      <a:r>
                        <a:rPr lang="en-US" sz="1600" u="none" strike="noStrike">
                          <a:effectLst/>
                        </a:rPr>
                        <a:t>Student</a:t>
                      </a:r>
                      <a:endParaRPr lang="en-US" sz="1600" b="1" i="0" u="none" strike="noStrike">
                        <a:solidFill>
                          <a:srgbClr val="212121"/>
                        </a:solidFill>
                        <a:effectLst/>
                        <a:latin typeface="Arial" panose="020B0604020202020204" pitchFamily="34" charset="0"/>
                      </a:endParaRPr>
                    </a:p>
                  </a:txBody>
                  <a:tcPr marL="9525" marR="9525" marT="9525" marB="0" anchor="b"/>
                </a:tc>
                <a:tc>
                  <a:txBody>
                    <a:bodyPr/>
                    <a:lstStyle/>
                    <a:p>
                      <a:pPr algn="l" fontAlgn="b"/>
                      <a:r>
                        <a:rPr lang="en-US" sz="1600" u="none" strike="noStrike">
                          <a:effectLst/>
                        </a:rPr>
                        <a:t>Score</a:t>
                      </a:r>
                      <a:endParaRPr lang="en-US" sz="1600" b="1" i="0" u="none" strike="noStrike">
                        <a:solidFill>
                          <a:srgbClr val="212121"/>
                        </a:solidFill>
                        <a:effectLst/>
                        <a:latin typeface="Arial" panose="020B0604020202020204" pitchFamily="34" charset="0"/>
                      </a:endParaRPr>
                    </a:p>
                  </a:txBody>
                  <a:tcPr marL="9525" marR="9525" marT="9525" marB="0" anchor="b"/>
                </a:tc>
                <a:tc>
                  <a:txBody>
                    <a:bodyPr/>
                    <a:lstStyle/>
                    <a:p>
                      <a:pPr algn="l" fontAlgn="b"/>
                      <a:r>
                        <a:rPr lang="en-US" sz="1600" u="none" strike="noStrike">
                          <a:effectLst/>
                        </a:rPr>
                        <a:t>Rank</a:t>
                      </a:r>
                      <a:endParaRPr lang="en-US" sz="1600" b="1"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946212972"/>
                  </a:ext>
                </a:extLst>
              </a:tr>
              <a:tr h="228600">
                <a:tc>
                  <a:txBody>
                    <a:bodyPr/>
                    <a:lstStyle/>
                    <a:p>
                      <a:pPr algn="l" fontAlgn="b"/>
                      <a:r>
                        <a:rPr lang="en-US" sz="1600" u="none" strike="noStrike">
                          <a:effectLst/>
                        </a:rPr>
                        <a:t>John</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85</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281649017"/>
                  </a:ext>
                </a:extLst>
              </a:tr>
              <a:tr h="228600">
                <a:tc>
                  <a:txBody>
                    <a:bodyPr/>
                    <a:lstStyle/>
                    <a:p>
                      <a:pPr algn="l" fontAlgn="b"/>
                      <a:r>
                        <a:rPr lang="en-US" sz="1600" u="none" strike="noStrike">
                          <a:effectLst/>
                        </a:rPr>
                        <a:t>Emily</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92</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1.5</a:t>
                      </a:r>
                      <a:endParaRPr lang="en-US" sz="16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858780365"/>
                  </a:ext>
                </a:extLst>
              </a:tr>
              <a:tr h="228600">
                <a:tc>
                  <a:txBody>
                    <a:bodyPr/>
                    <a:lstStyle/>
                    <a:p>
                      <a:pPr algn="l" fontAlgn="b"/>
                      <a:r>
                        <a:rPr lang="en-US" sz="1600" u="none" strike="noStrike">
                          <a:effectLst/>
                        </a:rPr>
                        <a:t>David</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78</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dirty="0">
                          <a:effectLst/>
                        </a:rPr>
                        <a:t>5.5</a:t>
                      </a:r>
                      <a:endParaRPr lang="en-US" sz="1600" b="0" i="0" u="none" strike="noStrike" dirty="0">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87466558"/>
                  </a:ext>
                </a:extLst>
              </a:tr>
              <a:tr h="228600">
                <a:tc>
                  <a:txBody>
                    <a:bodyPr/>
                    <a:lstStyle/>
                    <a:p>
                      <a:pPr algn="l" fontAlgn="b"/>
                      <a:r>
                        <a:rPr lang="en-US" sz="1600" u="none" strike="noStrike">
                          <a:effectLst/>
                        </a:rPr>
                        <a:t>Emma</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92</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1.5</a:t>
                      </a:r>
                      <a:endParaRPr lang="en-US" sz="16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950615326"/>
                  </a:ext>
                </a:extLst>
              </a:tr>
              <a:tr h="228600">
                <a:tc>
                  <a:txBody>
                    <a:bodyPr/>
                    <a:lstStyle/>
                    <a:p>
                      <a:pPr algn="l" fontAlgn="b"/>
                      <a:r>
                        <a:rPr lang="en-US" sz="1600" u="none" strike="noStrike">
                          <a:effectLst/>
                        </a:rPr>
                        <a:t>Michael</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81</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219836707"/>
                  </a:ext>
                </a:extLst>
              </a:tr>
              <a:tr h="228600">
                <a:tc>
                  <a:txBody>
                    <a:bodyPr/>
                    <a:lstStyle/>
                    <a:p>
                      <a:pPr algn="l" fontAlgn="b"/>
                      <a:r>
                        <a:rPr lang="en-US" sz="1600" u="none" strike="noStrike">
                          <a:effectLst/>
                        </a:rPr>
                        <a:t>Sophia</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78</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u="none" strike="noStrike" dirty="0">
                          <a:effectLst/>
                        </a:rPr>
                        <a:t>5.5</a:t>
                      </a:r>
                      <a:endParaRPr lang="en-US" sz="1600" b="0" i="0" u="none" strike="noStrike" dirty="0">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25050155"/>
                  </a:ext>
                </a:extLst>
              </a:tr>
            </a:tbl>
          </a:graphicData>
        </a:graphic>
      </p:graphicFrame>
      <p:sp>
        <p:nvSpPr>
          <p:cNvPr id="10" name="Right Brace 9">
            <a:extLst>
              <a:ext uri="{FF2B5EF4-FFF2-40B4-BE49-F238E27FC236}">
                <a16:creationId xmlns:a16="http://schemas.microsoft.com/office/drawing/2014/main" id="{25199E52-1D37-F205-A761-A45FBE8C9C9A}"/>
              </a:ext>
            </a:extLst>
          </p:cNvPr>
          <p:cNvSpPr/>
          <p:nvPr/>
        </p:nvSpPr>
        <p:spPr>
          <a:xfrm>
            <a:off x="4413956" y="4594578"/>
            <a:ext cx="824088" cy="19642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C40F475-68A9-66FE-D77A-E8876D34E28E}"/>
              </a:ext>
            </a:extLst>
          </p:cNvPr>
          <p:cNvSpPr txBox="1"/>
          <p:nvPr/>
        </p:nvSpPr>
        <p:spPr>
          <a:xfrm>
            <a:off x="5535409" y="5388522"/>
            <a:ext cx="2558724" cy="369332"/>
          </a:xfrm>
          <a:prstGeom prst="rect">
            <a:avLst/>
          </a:prstGeom>
          <a:noFill/>
        </p:spPr>
        <p:txBody>
          <a:bodyPr wrap="square" rtlCol="0">
            <a:spAutoFit/>
          </a:bodyPr>
          <a:lstStyle/>
          <a:p>
            <a:r>
              <a:rPr lang="en-US" dirty="0"/>
              <a:t>Notice the goofy Rank</a:t>
            </a:r>
          </a:p>
        </p:txBody>
      </p:sp>
    </p:spTree>
    <p:extLst>
      <p:ext uri="{BB962C8B-B14F-4D97-AF65-F5344CB8AC3E}">
        <p14:creationId xmlns:p14="http://schemas.microsoft.com/office/powerpoint/2010/main" val="3524002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0981-DBA0-F3B8-B032-8E5807912A2E}"/>
              </a:ext>
            </a:extLst>
          </p:cNvPr>
          <p:cNvSpPr>
            <a:spLocks noGrp="1"/>
          </p:cNvSpPr>
          <p:nvPr>
            <p:ph type="title"/>
          </p:nvPr>
        </p:nvSpPr>
        <p:spPr/>
        <p:txBody>
          <a:bodyPr/>
          <a:lstStyle/>
          <a:p>
            <a:r>
              <a:rPr lang="en-US" dirty="0"/>
              <a:t>Basic Example, try again #1 highest score</a:t>
            </a:r>
          </a:p>
        </p:txBody>
      </p:sp>
      <p:graphicFrame>
        <p:nvGraphicFramePr>
          <p:cNvPr id="6" name="Content Placeholder 5">
            <a:extLst>
              <a:ext uri="{FF2B5EF4-FFF2-40B4-BE49-F238E27FC236}">
                <a16:creationId xmlns:a16="http://schemas.microsoft.com/office/drawing/2014/main" id="{FE097867-7990-BFA0-B71A-2112EB9ABDE8}"/>
              </a:ext>
            </a:extLst>
          </p:cNvPr>
          <p:cNvGraphicFramePr>
            <a:graphicFrameLocks noGrp="1"/>
          </p:cNvGraphicFramePr>
          <p:nvPr>
            <p:ph sz="half" idx="1"/>
          </p:nvPr>
        </p:nvGraphicFramePr>
        <p:xfrm>
          <a:off x="1208284" y="1534253"/>
          <a:ext cx="2699598" cy="1773555"/>
        </p:xfrm>
        <a:graphic>
          <a:graphicData uri="http://schemas.openxmlformats.org/drawingml/2006/table">
            <a:tbl>
              <a:tblPr firstRow="1">
                <a:tableStyleId>{7DF18680-E054-41AD-8BC1-D1AEF772440D}</a:tableStyleId>
              </a:tblPr>
              <a:tblGrid>
                <a:gridCol w="1349799">
                  <a:extLst>
                    <a:ext uri="{9D8B030D-6E8A-4147-A177-3AD203B41FA5}">
                      <a16:colId xmlns:a16="http://schemas.microsoft.com/office/drawing/2014/main" val="1629794632"/>
                    </a:ext>
                  </a:extLst>
                </a:gridCol>
                <a:gridCol w="1349799">
                  <a:extLst>
                    <a:ext uri="{9D8B030D-6E8A-4147-A177-3AD203B41FA5}">
                      <a16:colId xmlns:a16="http://schemas.microsoft.com/office/drawing/2014/main" val="482198942"/>
                    </a:ext>
                  </a:extLst>
                </a:gridCol>
              </a:tblGrid>
              <a:tr h="203200">
                <a:tc>
                  <a:txBody>
                    <a:bodyPr/>
                    <a:lstStyle/>
                    <a:p>
                      <a:pPr algn="l" fontAlgn="b"/>
                      <a:r>
                        <a:rPr lang="en-US" sz="1600" u="none" strike="noStrike">
                          <a:effectLst/>
                        </a:rPr>
                        <a:t>Student</a:t>
                      </a:r>
                      <a:endParaRPr lang="en-US" sz="1600" b="1" i="0" u="none" strike="noStrike">
                        <a:solidFill>
                          <a:srgbClr val="374151"/>
                        </a:solidFill>
                        <a:effectLst/>
                        <a:latin typeface="Arial" panose="020B0604020202020204" pitchFamily="34" charset="0"/>
                      </a:endParaRPr>
                    </a:p>
                  </a:txBody>
                  <a:tcPr marL="9525" marR="9525" marT="9525" marB="0" anchor="b"/>
                </a:tc>
                <a:tc>
                  <a:txBody>
                    <a:bodyPr/>
                    <a:lstStyle/>
                    <a:p>
                      <a:pPr algn="l" fontAlgn="b"/>
                      <a:r>
                        <a:rPr lang="en-US" sz="1600" u="none" strike="noStrike">
                          <a:effectLst/>
                        </a:rPr>
                        <a:t>Score</a:t>
                      </a:r>
                      <a:endParaRPr lang="en-US" sz="1600" b="1"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93107764"/>
                  </a:ext>
                </a:extLst>
              </a:tr>
              <a:tr h="203200">
                <a:tc>
                  <a:txBody>
                    <a:bodyPr/>
                    <a:lstStyle/>
                    <a:p>
                      <a:pPr algn="l" fontAlgn="b"/>
                      <a:r>
                        <a:rPr lang="en-US" sz="1600" u="none" strike="noStrike">
                          <a:effectLst/>
                        </a:rPr>
                        <a:t>John</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85</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84245129"/>
                  </a:ext>
                </a:extLst>
              </a:tr>
              <a:tr h="203200">
                <a:tc>
                  <a:txBody>
                    <a:bodyPr/>
                    <a:lstStyle/>
                    <a:p>
                      <a:pPr algn="l" fontAlgn="b"/>
                      <a:r>
                        <a:rPr lang="en-US" sz="1600" u="none" strike="noStrike">
                          <a:effectLst/>
                        </a:rPr>
                        <a:t>Emily</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92</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071505503"/>
                  </a:ext>
                </a:extLst>
              </a:tr>
              <a:tr h="203200">
                <a:tc>
                  <a:txBody>
                    <a:bodyPr/>
                    <a:lstStyle/>
                    <a:p>
                      <a:pPr algn="l" fontAlgn="b"/>
                      <a:r>
                        <a:rPr lang="en-US" sz="1600" u="none" strike="noStrike" dirty="0">
                          <a:effectLst/>
                        </a:rPr>
                        <a:t>David</a:t>
                      </a:r>
                      <a:endParaRPr lang="en-US" sz="1600" b="0" i="0" u="none" strike="noStrike" dirty="0">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dirty="0">
                          <a:effectLst/>
                        </a:rPr>
                        <a:t>78</a:t>
                      </a:r>
                      <a:endParaRPr lang="en-US" sz="1600" b="0" i="0" u="none" strike="noStrike" dirty="0">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89411860"/>
                  </a:ext>
                </a:extLst>
              </a:tr>
              <a:tr h="203200">
                <a:tc>
                  <a:txBody>
                    <a:bodyPr/>
                    <a:lstStyle/>
                    <a:p>
                      <a:pPr algn="l" fontAlgn="b"/>
                      <a:r>
                        <a:rPr lang="en-US" sz="1600" u="none" strike="noStrike">
                          <a:effectLst/>
                        </a:rPr>
                        <a:t>Emma</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92</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03663849"/>
                  </a:ext>
                </a:extLst>
              </a:tr>
              <a:tr h="203200">
                <a:tc>
                  <a:txBody>
                    <a:bodyPr/>
                    <a:lstStyle/>
                    <a:p>
                      <a:pPr algn="l" fontAlgn="b"/>
                      <a:r>
                        <a:rPr lang="en-US" sz="1600" u="none" strike="noStrike">
                          <a:effectLst/>
                        </a:rPr>
                        <a:t>Michael</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81</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579404871"/>
                  </a:ext>
                </a:extLst>
              </a:tr>
              <a:tr h="203200">
                <a:tc>
                  <a:txBody>
                    <a:bodyPr/>
                    <a:lstStyle/>
                    <a:p>
                      <a:pPr algn="l" fontAlgn="b"/>
                      <a:r>
                        <a:rPr lang="en-US" sz="1600" u="none" strike="noStrike">
                          <a:effectLst/>
                        </a:rPr>
                        <a:t>Sophia</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dirty="0">
                          <a:effectLst/>
                        </a:rPr>
                        <a:t>78</a:t>
                      </a:r>
                      <a:endParaRPr lang="en-US" sz="1600" b="0" i="0" u="none" strike="noStrike" dirty="0">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82359702"/>
                  </a:ext>
                </a:extLst>
              </a:tr>
            </a:tbl>
          </a:graphicData>
        </a:graphic>
      </p:graphicFrame>
      <p:sp>
        <p:nvSpPr>
          <p:cNvPr id="4" name="Content Placeholder 3">
            <a:extLst>
              <a:ext uri="{FF2B5EF4-FFF2-40B4-BE49-F238E27FC236}">
                <a16:creationId xmlns:a16="http://schemas.microsoft.com/office/drawing/2014/main" id="{C4731607-B4D0-25FC-79F4-1F4CE89CCDA7}"/>
              </a:ext>
            </a:extLst>
          </p:cNvPr>
          <p:cNvSpPr>
            <a:spLocks noGrp="1"/>
          </p:cNvSpPr>
          <p:nvPr>
            <p:ph sz="half" idx="2"/>
          </p:nvPr>
        </p:nvSpPr>
        <p:spPr/>
        <p:txBody>
          <a:bodyPr/>
          <a:lstStyle/>
          <a:p>
            <a:r>
              <a:rPr lang="en-US" dirty="0"/>
              <a:t>Given Student Scores How can I Rank them? </a:t>
            </a:r>
          </a:p>
          <a:p>
            <a:pPr marL="0" indent="0">
              <a:buNone/>
            </a:pPr>
            <a:endParaRPr lang="en-US" dirty="0"/>
          </a:p>
        </p:txBody>
      </p:sp>
      <p:sp>
        <p:nvSpPr>
          <p:cNvPr id="5" name="Slide Number Placeholder 4">
            <a:extLst>
              <a:ext uri="{FF2B5EF4-FFF2-40B4-BE49-F238E27FC236}">
                <a16:creationId xmlns:a16="http://schemas.microsoft.com/office/drawing/2014/main" id="{6E41BDB8-B883-26D0-C5DD-E83AEBE56E71}"/>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18</a:t>
            </a:fld>
            <a:endParaRPr lang="en-US" dirty="0">
              <a:solidFill>
                <a:srgbClr val="FFFFFF"/>
              </a:solidFill>
              <a:latin typeface="Franklin Gothic Book"/>
            </a:endParaRPr>
          </a:p>
        </p:txBody>
      </p:sp>
      <p:sp>
        <p:nvSpPr>
          <p:cNvPr id="8" name="TextBox 7">
            <a:extLst>
              <a:ext uri="{FF2B5EF4-FFF2-40B4-BE49-F238E27FC236}">
                <a16:creationId xmlns:a16="http://schemas.microsoft.com/office/drawing/2014/main" id="{A064D3A3-EEE5-50AF-E2E9-2B3B59815485}"/>
              </a:ext>
            </a:extLst>
          </p:cNvPr>
          <p:cNvSpPr txBox="1"/>
          <p:nvPr/>
        </p:nvSpPr>
        <p:spPr>
          <a:xfrm>
            <a:off x="1183781" y="3693571"/>
            <a:ext cx="10629336" cy="584775"/>
          </a:xfrm>
          <a:prstGeom prst="rect">
            <a:avLst/>
          </a:prstGeom>
          <a:noFill/>
        </p:spPr>
        <p:txBody>
          <a:bodyPr wrap="square">
            <a:spAutoFit/>
          </a:bodyPr>
          <a:lstStyle/>
          <a:p>
            <a:r>
              <a:rPr lang="en-US" sz="1600" b="0" dirty="0">
                <a:solidFill>
                  <a:srgbClr val="008000"/>
                </a:solidFill>
                <a:effectLst/>
                <a:latin typeface="Courier New" panose="02070309020205020404" pitchFamily="49" charset="0"/>
              </a:rPr>
              <a:t># Rank the students based on their scores</a:t>
            </a:r>
            <a:endParaRPr lang="en-US" sz="1600" b="0" dirty="0">
              <a:solidFill>
                <a:srgbClr val="000000"/>
              </a:solidFill>
              <a:effectLst/>
              <a:latin typeface="Courier New" panose="02070309020205020404" pitchFamily="49" charset="0"/>
            </a:endParaRPr>
          </a:p>
          <a:p>
            <a:r>
              <a:rPr lang="en-US" sz="1600" b="0" dirty="0" err="1">
                <a:solidFill>
                  <a:srgbClr val="000000"/>
                </a:solidFill>
                <a:effectLst/>
                <a:latin typeface="Courier New" panose="02070309020205020404" pitchFamily="49" charset="0"/>
              </a:rPr>
              <a:t>StudentScores</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'Rank'</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StudentScores</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'Score'</a:t>
            </a:r>
            <a:r>
              <a:rPr lang="en-US" sz="1600" b="0" dirty="0">
                <a:solidFill>
                  <a:srgbClr val="000000"/>
                </a:solidFill>
                <a:effectLst/>
                <a:latin typeface="Courier New" panose="02070309020205020404" pitchFamily="49" charset="0"/>
              </a:rPr>
              <a:t>].rank</a:t>
            </a:r>
            <a:r>
              <a:rPr lang="en-US" sz="1600" b="1" dirty="0">
                <a:solidFill>
                  <a:srgbClr val="000000"/>
                </a:solidFill>
                <a:effectLst/>
                <a:latin typeface="Courier New" panose="02070309020205020404" pitchFamily="49" charset="0"/>
              </a:rPr>
              <a:t>(method = “min”, </a:t>
            </a:r>
            <a:r>
              <a:rPr lang="en-US" sz="1600" b="0" dirty="0">
                <a:solidFill>
                  <a:srgbClr val="000000"/>
                </a:solidFill>
                <a:effectLst/>
                <a:latin typeface="Courier New" panose="02070309020205020404" pitchFamily="49" charset="0"/>
              </a:rPr>
              <a:t>ascending=</a:t>
            </a:r>
            <a:r>
              <a:rPr lang="en-US" sz="1600" b="0" dirty="0">
                <a:solidFill>
                  <a:srgbClr val="0000FF"/>
                </a:solidFill>
                <a:effectLst/>
                <a:latin typeface="Courier New" panose="02070309020205020404" pitchFamily="49" charset="0"/>
              </a:rPr>
              <a:t>False</a:t>
            </a:r>
            <a:r>
              <a:rPr lang="en-US" sz="1600" b="0" dirty="0">
                <a:solidFill>
                  <a:srgbClr val="000000"/>
                </a:solidFill>
                <a:effectLst/>
                <a:latin typeface="Courier New" panose="02070309020205020404" pitchFamily="49" charset="0"/>
              </a:rPr>
              <a:t>)</a:t>
            </a:r>
          </a:p>
        </p:txBody>
      </p:sp>
      <p:graphicFrame>
        <p:nvGraphicFramePr>
          <p:cNvPr id="9" name="Table 8">
            <a:extLst>
              <a:ext uri="{FF2B5EF4-FFF2-40B4-BE49-F238E27FC236}">
                <a16:creationId xmlns:a16="http://schemas.microsoft.com/office/drawing/2014/main" id="{AF994CD3-B1CD-C8A7-E096-985A8668DA00}"/>
              </a:ext>
            </a:extLst>
          </p:cNvPr>
          <p:cNvGraphicFramePr>
            <a:graphicFrameLocks noGrp="1"/>
          </p:cNvGraphicFramePr>
          <p:nvPr>
            <p:extLst>
              <p:ext uri="{D42A27DB-BD31-4B8C-83A1-F6EECF244321}">
                <p14:modId xmlns:p14="http://schemas.microsoft.com/office/powerpoint/2010/main" val="3488690498"/>
              </p:ext>
            </p:extLst>
          </p:nvPr>
        </p:nvGraphicFramePr>
        <p:xfrm>
          <a:off x="1232788" y="4686411"/>
          <a:ext cx="2786055" cy="1773555"/>
        </p:xfrm>
        <a:graphic>
          <a:graphicData uri="http://schemas.openxmlformats.org/drawingml/2006/table">
            <a:tbl>
              <a:tblPr firstRow="1">
                <a:tableStyleId>{5C22544A-7EE6-4342-B048-85BDC9FD1C3A}</a:tableStyleId>
              </a:tblPr>
              <a:tblGrid>
                <a:gridCol w="928685">
                  <a:extLst>
                    <a:ext uri="{9D8B030D-6E8A-4147-A177-3AD203B41FA5}">
                      <a16:colId xmlns:a16="http://schemas.microsoft.com/office/drawing/2014/main" val="3614738559"/>
                    </a:ext>
                  </a:extLst>
                </a:gridCol>
                <a:gridCol w="928685">
                  <a:extLst>
                    <a:ext uri="{9D8B030D-6E8A-4147-A177-3AD203B41FA5}">
                      <a16:colId xmlns:a16="http://schemas.microsoft.com/office/drawing/2014/main" val="3429346959"/>
                    </a:ext>
                  </a:extLst>
                </a:gridCol>
                <a:gridCol w="928685">
                  <a:extLst>
                    <a:ext uri="{9D8B030D-6E8A-4147-A177-3AD203B41FA5}">
                      <a16:colId xmlns:a16="http://schemas.microsoft.com/office/drawing/2014/main" val="83606426"/>
                    </a:ext>
                  </a:extLst>
                </a:gridCol>
              </a:tblGrid>
              <a:tr h="228600">
                <a:tc>
                  <a:txBody>
                    <a:bodyPr/>
                    <a:lstStyle/>
                    <a:p>
                      <a:pPr algn="l" fontAlgn="b"/>
                      <a:r>
                        <a:rPr lang="en-US" sz="1600" b="1" u="none" strike="noStrike">
                          <a:solidFill>
                            <a:schemeClr val="bg1"/>
                          </a:solidFill>
                          <a:effectLst/>
                        </a:rPr>
                        <a:t>Student</a:t>
                      </a:r>
                      <a:endParaRPr lang="en-US" sz="1600" b="1" i="0" u="none" strike="noStrike">
                        <a:solidFill>
                          <a:schemeClr val="bg1"/>
                        </a:solidFill>
                        <a:effectLst/>
                        <a:latin typeface="Arial" panose="020B0604020202020204" pitchFamily="34" charset="0"/>
                      </a:endParaRPr>
                    </a:p>
                  </a:txBody>
                  <a:tcPr marL="9525" marR="9525" marT="9525" marB="0" anchor="b"/>
                </a:tc>
                <a:tc>
                  <a:txBody>
                    <a:bodyPr/>
                    <a:lstStyle/>
                    <a:p>
                      <a:pPr algn="l" fontAlgn="b"/>
                      <a:r>
                        <a:rPr lang="en-US" sz="1600" b="1" u="none" strike="noStrike">
                          <a:solidFill>
                            <a:schemeClr val="bg1"/>
                          </a:solidFill>
                          <a:effectLst/>
                        </a:rPr>
                        <a:t>Score</a:t>
                      </a:r>
                      <a:endParaRPr lang="en-US" sz="1600" b="1" i="0" u="none" strike="noStrike">
                        <a:solidFill>
                          <a:schemeClr val="bg1"/>
                        </a:solidFill>
                        <a:effectLst/>
                        <a:latin typeface="Arial" panose="020B0604020202020204" pitchFamily="34" charset="0"/>
                      </a:endParaRPr>
                    </a:p>
                  </a:txBody>
                  <a:tcPr marL="9525" marR="9525" marT="9525" marB="0" anchor="b"/>
                </a:tc>
                <a:tc>
                  <a:txBody>
                    <a:bodyPr/>
                    <a:lstStyle/>
                    <a:p>
                      <a:pPr algn="l" fontAlgn="b"/>
                      <a:r>
                        <a:rPr lang="en-US" sz="1600" b="1" u="none" strike="noStrike" dirty="0">
                          <a:solidFill>
                            <a:schemeClr val="bg1"/>
                          </a:solidFill>
                          <a:effectLst/>
                        </a:rPr>
                        <a:t>Rank</a:t>
                      </a:r>
                      <a:endParaRPr lang="en-US" sz="1600" b="1" i="0" u="none" strike="noStrike" dirty="0">
                        <a:solidFill>
                          <a:schemeClr val="bg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946212972"/>
                  </a:ext>
                </a:extLst>
              </a:tr>
              <a:tr h="228600">
                <a:tc>
                  <a:txBody>
                    <a:bodyPr/>
                    <a:lstStyle/>
                    <a:p>
                      <a:pPr algn="l" fontAlgn="b"/>
                      <a:r>
                        <a:rPr lang="en-US" sz="1600" b="0" u="none" strike="noStrike">
                          <a:solidFill>
                            <a:srgbClr val="212121"/>
                          </a:solidFill>
                          <a:effectLst/>
                        </a:rPr>
                        <a:t>John</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a:solidFill>
                            <a:srgbClr val="212121"/>
                          </a:solidFill>
                          <a:effectLst/>
                        </a:rPr>
                        <a:t>85</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a:solidFill>
                            <a:srgbClr val="212121"/>
                          </a:solidFill>
                          <a:effectLst/>
                        </a:rPr>
                        <a:t>3</a:t>
                      </a:r>
                      <a:endParaRPr lang="en-US" sz="16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281649017"/>
                  </a:ext>
                </a:extLst>
              </a:tr>
              <a:tr h="228600">
                <a:tc>
                  <a:txBody>
                    <a:bodyPr/>
                    <a:lstStyle/>
                    <a:p>
                      <a:pPr algn="l" fontAlgn="b"/>
                      <a:r>
                        <a:rPr lang="en-US" sz="1600" b="0" u="none" strike="noStrike">
                          <a:solidFill>
                            <a:srgbClr val="212121"/>
                          </a:solidFill>
                          <a:effectLst/>
                        </a:rPr>
                        <a:t>Emily</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a:solidFill>
                            <a:srgbClr val="212121"/>
                          </a:solidFill>
                          <a:effectLst/>
                        </a:rPr>
                        <a:t>92</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a:solidFill>
                            <a:srgbClr val="212121"/>
                          </a:solidFill>
                          <a:effectLst/>
                        </a:rPr>
                        <a:t>1</a:t>
                      </a:r>
                      <a:endParaRPr lang="en-US" sz="16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858780365"/>
                  </a:ext>
                </a:extLst>
              </a:tr>
              <a:tr h="228600">
                <a:tc>
                  <a:txBody>
                    <a:bodyPr/>
                    <a:lstStyle/>
                    <a:p>
                      <a:pPr algn="l" fontAlgn="b"/>
                      <a:r>
                        <a:rPr lang="en-US" sz="1600" b="0" u="none" strike="noStrike">
                          <a:solidFill>
                            <a:srgbClr val="212121"/>
                          </a:solidFill>
                          <a:effectLst/>
                        </a:rPr>
                        <a:t>David</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a:solidFill>
                            <a:srgbClr val="212121"/>
                          </a:solidFill>
                          <a:effectLst/>
                        </a:rPr>
                        <a:t>78</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a:solidFill>
                            <a:srgbClr val="212121"/>
                          </a:solidFill>
                          <a:effectLst/>
                        </a:rPr>
                        <a:t>5</a:t>
                      </a:r>
                      <a:endParaRPr lang="en-US" sz="16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87466558"/>
                  </a:ext>
                </a:extLst>
              </a:tr>
              <a:tr h="228600">
                <a:tc>
                  <a:txBody>
                    <a:bodyPr/>
                    <a:lstStyle/>
                    <a:p>
                      <a:pPr algn="l" fontAlgn="b"/>
                      <a:r>
                        <a:rPr lang="en-US" sz="1600" b="0" u="none" strike="noStrike">
                          <a:solidFill>
                            <a:srgbClr val="212121"/>
                          </a:solidFill>
                          <a:effectLst/>
                        </a:rPr>
                        <a:t>Emma</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a:solidFill>
                            <a:srgbClr val="212121"/>
                          </a:solidFill>
                          <a:effectLst/>
                        </a:rPr>
                        <a:t>92</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a:solidFill>
                            <a:srgbClr val="212121"/>
                          </a:solidFill>
                          <a:effectLst/>
                        </a:rPr>
                        <a:t>1</a:t>
                      </a:r>
                      <a:endParaRPr lang="en-US" sz="16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950615326"/>
                  </a:ext>
                </a:extLst>
              </a:tr>
              <a:tr h="228600">
                <a:tc>
                  <a:txBody>
                    <a:bodyPr/>
                    <a:lstStyle/>
                    <a:p>
                      <a:pPr algn="l" fontAlgn="b"/>
                      <a:r>
                        <a:rPr lang="en-US" sz="1600" b="0" u="none" strike="noStrike">
                          <a:solidFill>
                            <a:srgbClr val="212121"/>
                          </a:solidFill>
                          <a:effectLst/>
                        </a:rPr>
                        <a:t>Michael</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a:solidFill>
                            <a:srgbClr val="212121"/>
                          </a:solidFill>
                          <a:effectLst/>
                        </a:rPr>
                        <a:t>81</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a:solidFill>
                            <a:srgbClr val="212121"/>
                          </a:solidFill>
                          <a:effectLst/>
                        </a:rPr>
                        <a:t>4</a:t>
                      </a:r>
                      <a:endParaRPr lang="en-US" sz="1600" b="0" i="0" u="none" strike="noStrike">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219836707"/>
                  </a:ext>
                </a:extLst>
              </a:tr>
              <a:tr h="228600">
                <a:tc>
                  <a:txBody>
                    <a:bodyPr/>
                    <a:lstStyle/>
                    <a:p>
                      <a:pPr algn="l" fontAlgn="b"/>
                      <a:r>
                        <a:rPr lang="en-US" sz="1600" b="0" u="none" strike="noStrike">
                          <a:solidFill>
                            <a:srgbClr val="212121"/>
                          </a:solidFill>
                          <a:effectLst/>
                        </a:rPr>
                        <a:t>Sophia</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a:solidFill>
                            <a:srgbClr val="212121"/>
                          </a:solidFill>
                          <a:effectLst/>
                        </a:rPr>
                        <a:t>78</a:t>
                      </a:r>
                      <a:endParaRPr lang="en-US" sz="1600" b="0" i="0" u="none" strike="noStrike">
                        <a:solidFill>
                          <a:srgbClr val="212121"/>
                        </a:solidFill>
                        <a:effectLst/>
                        <a:latin typeface="Arial" panose="020B0604020202020204" pitchFamily="34" charset="0"/>
                      </a:endParaRPr>
                    </a:p>
                  </a:txBody>
                  <a:tcPr marL="9525" marR="9525" marT="9525" marB="0" anchor="b"/>
                </a:tc>
                <a:tc>
                  <a:txBody>
                    <a:bodyPr/>
                    <a:lstStyle/>
                    <a:p>
                      <a:pPr algn="r" fontAlgn="b"/>
                      <a:r>
                        <a:rPr lang="en-US" sz="1600" b="0" u="none" strike="noStrike" dirty="0">
                          <a:solidFill>
                            <a:srgbClr val="212121"/>
                          </a:solidFill>
                          <a:effectLst/>
                        </a:rPr>
                        <a:t>5</a:t>
                      </a:r>
                      <a:endParaRPr lang="en-US" sz="1600" b="0" i="0" u="none" strike="noStrike" dirty="0">
                        <a:solidFill>
                          <a:srgbClr val="21212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25050155"/>
                  </a:ext>
                </a:extLst>
              </a:tr>
            </a:tbl>
          </a:graphicData>
        </a:graphic>
      </p:graphicFrame>
      <p:sp>
        <p:nvSpPr>
          <p:cNvPr id="10" name="Right Brace 9">
            <a:extLst>
              <a:ext uri="{FF2B5EF4-FFF2-40B4-BE49-F238E27FC236}">
                <a16:creationId xmlns:a16="http://schemas.microsoft.com/office/drawing/2014/main" id="{25199E52-1D37-F205-A761-A45FBE8C9C9A}"/>
              </a:ext>
            </a:extLst>
          </p:cNvPr>
          <p:cNvSpPr/>
          <p:nvPr/>
        </p:nvSpPr>
        <p:spPr>
          <a:xfrm>
            <a:off x="4413956" y="4594578"/>
            <a:ext cx="824088" cy="19642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C40F475-68A9-66FE-D77A-E8876D34E28E}"/>
              </a:ext>
            </a:extLst>
          </p:cNvPr>
          <p:cNvSpPr txBox="1"/>
          <p:nvPr/>
        </p:nvSpPr>
        <p:spPr>
          <a:xfrm>
            <a:off x="5366076" y="5284005"/>
            <a:ext cx="2558724" cy="646331"/>
          </a:xfrm>
          <a:prstGeom prst="rect">
            <a:avLst/>
          </a:prstGeom>
          <a:noFill/>
        </p:spPr>
        <p:txBody>
          <a:bodyPr wrap="square" rtlCol="0">
            <a:spAutoFit/>
          </a:bodyPr>
          <a:lstStyle/>
          <a:p>
            <a:r>
              <a:rPr lang="en-US" dirty="0"/>
              <a:t>Notice now we get the right Rank</a:t>
            </a:r>
          </a:p>
        </p:txBody>
      </p:sp>
    </p:spTree>
    <p:extLst>
      <p:ext uri="{BB962C8B-B14F-4D97-AF65-F5344CB8AC3E}">
        <p14:creationId xmlns:p14="http://schemas.microsoft.com/office/powerpoint/2010/main" val="2130959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50981-DBA0-F3B8-B032-8E5807912A2E}"/>
              </a:ext>
            </a:extLst>
          </p:cNvPr>
          <p:cNvSpPr>
            <a:spLocks noGrp="1"/>
          </p:cNvSpPr>
          <p:nvPr>
            <p:ph type="title"/>
          </p:nvPr>
        </p:nvSpPr>
        <p:spPr/>
        <p:txBody>
          <a:bodyPr/>
          <a:lstStyle/>
          <a:p>
            <a:r>
              <a:rPr lang="en-US" dirty="0"/>
              <a:t>Basic Example, </a:t>
            </a:r>
            <a:r>
              <a:rPr lang="en-US" sz="1800" dirty="0"/>
              <a:t>Suppose I want to rank by worst student so #1 has lowest score </a:t>
            </a:r>
            <a:endParaRPr lang="en-US" dirty="0"/>
          </a:p>
        </p:txBody>
      </p:sp>
      <p:graphicFrame>
        <p:nvGraphicFramePr>
          <p:cNvPr id="6" name="Content Placeholder 5">
            <a:extLst>
              <a:ext uri="{FF2B5EF4-FFF2-40B4-BE49-F238E27FC236}">
                <a16:creationId xmlns:a16="http://schemas.microsoft.com/office/drawing/2014/main" id="{FE097867-7990-BFA0-B71A-2112EB9ABDE8}"/>
              </a:ext>
            </a:extLst>
          </p:cNvPr>
          <p:cNvGraphicFramePr>
            <a:graphicFrameLocks noGrp="1"/>
          </p:cNvGraphicFramePr>
          <p:nvPr>
            <p:ph sz="half" idx="1"/>
          </p:nvPr>
        </p:nvGraphicFramePr>
        <p:xfrm>
          <a:off x="1208284" y="1534253"/>
          <a:ext cx="2699598" cy="1773555"/>
        </p:xfrm>
        <a:graphic>
          <a:graphicData uri="http://schemas.openxmlformats.org/drawingml/2006/table">
            <a:tbl>
              <a:tblPr firstRow="1">
                <a:tableStyleId>{7DF18680-E054-41AD-8BC1-D1AEF772440D}</a:tableStyleId>
              </a:tblPr>
              <a:tblGrid>
                <a:gridCol w="1349799">
                  <a:extLst>
                    <a:ext uri="{9D8B030D-6E8A-4147-A177-3AD203B41FA5}">
                      <a16:colId xmlns:a16="http://schemas.microsoft.com/office/drawing/2014/main" val="1629794632"/>
                    </a:ext>
                  </a:extLst>
                </a:gridCol>
                <a:gridCol w="1349799">
                  <a:extLst>
                    <a:ext uri="{9D8B030D-6E8A-4147-A177-3AD203B41FA5}">
                      <a16:colId xmlns:a16="http://schemas.microsoft.com/office/drawing/2014/main" val="482198942"/>
                    </a:ext>
                  </a:extLst>
                </a:gridCol>
              </a:tblGrid>
              <a:tr h="203200">
                <a:tc>
                  <a:txBody>
                    <a:bodyPr/>
                    <a:lstStyle/>
                    <a:p>
                      <a:pPr algn="l" fontAlgn="b"/>
                      <a:r>
                        <a:rPr lang="en-US" sz="1600" u="none" strike="noStrike">
                          <a:effectLst/>
                        </a:rPr>
                        <a:t>Student</a:t>
                      </a:r>
                      <a:endParaRPr lang="en-US" sz="1600" b="1" i="0" u="none" strike="noStrike">
                        <a:solidFill>
                          <a:srgbClr val="374151"/>
                        </a:solidFill>
                        <a:effectLst/>
                        <a:latin typeface="Arial" panose="020B0604020202020204" pitchFamily="34" charset="0"/>
                      </a:endParaRPr>
                    </a:p>
                  </a:txBody>
                  <a:tcPr marL="9525" marR="9525" marT="9525" marB="0" anchor="b"/>
                </a:tc>
                <a:tc>
                  <a:txBody>
                    <a:bodyPr/>
                    <a:lstStyle/>
                    <a:p>
                      <a:pPr algn="l" fontAlgn="b"/>
                      <a:r>
                        <a:rPr lang="en-US" sz="1600" u="none" strike="noStrike">
                          <a:effectLst/>
                        </a:rPr>
                        <a:t>Score</a:t>
                      </a:r>
                      <a:endParaRPr lang="en-US" sz="1600" b="1"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93107764"/>
                  </a:ext>
                </a:extLst>
              </a:tr>
              <a:tr h="203200">
                <a:tc>
                  <a:txBody>
                    <a:bodyPr/>
                    <a:lstStyle/>
                    <a:p>
                      <a:pPr algn="l" fontAlgn="b"/>
                      <a:r>
                        <a:rPr lang="en-US" sz="1600" u="none" strike="noStrike">
                          <a:effectLst/>
                        </a:rPr>
                        <a:t>John</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85</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84245129"/>
                  </a:ext>
                </a:extLst>
              </a:tr>
              <a:tr h="203200">
                <a:tc>
                  <a:txBody>
                    <a:bodyPr/>
                    <a:lstStyle/>
                    <a:p>
                      <a:pPr algn="l" fontAlgn="b"/>
                      <a:r>
                        <a:rPr lang="en-US" sz="1600" u="none" strike="noStrike">
                          <a:effectLst/>
                        </a:rPr>
                        <a:t>Emily</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92</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071505503"/>
                  </a:ext>
                </a:extLst>
              </a:tr>
              <a:tr h="203200">
                <a:tc>
                  <a:txBody>
                    <a:bodyPr/>
                    <a:lstStyle/>
                    <a:p>
                      <a:pPr algn="l" fontAlgn="b"/>
                      <a:r>
                        <a:rPr lang="en-US" sz="1600" u="none" strike="noStrike" dirty="0">
                          <a:effectLst/>
                        </a:rPr>
                        <a:t>David</a:t>
                      </a:r>
                      <a:endParaRPr lang="en-US" sz="1600" b="0" i="0" u="none" strike="noStrike" dirty="0">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dirty="0">
                          <a:effectLst/>
                        </a:rPr>
                        <a:t>78</a:t>
                      </a:r>
                      <a:endParaRPr lang="en-US" sz="1600" b="0" i="0" u="none" strike="noStrike" dirty="0">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89411860"/>
                  </a:ext>
                </a:extLst>
              </a:tr>
              <a:tr h="203200">
                <a:tc>
                  <a:txBody>
                    <a:bodyPr/>
                    <a:lstStyle/>
                    <a:p>
                      <a:pPr algn="l" fontAlgn="b"/>
                      <a:r>
                        <a:rPr lang="en-US" sz="1600" u="none" strike="noStrike">
                          <a:effectLst/>
                        </a:rPr>
                        <a:t>Emma</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92</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03663849"/>
                  </a:ext>
                </a:extLst>
              </a:tr>
              <a:tr h="203200">
                <a:tc>
                  <a:txBody>
                    <a:bodyPr/>
                    <a:lstStyle/>
                    <a:p>
                      <a:pPr algn="l" fontAlgn="b"/>
                      <a:r>
                        <a:rPr lang="en-US" sz="1600" u="none" strike="noStrike">
                          <a:effectLst/>
                        </a:rPr>
                        <a:t>Michael</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a:effectLst/>
                        </a:rPr>
                        <a:t>81</a:t>
                      </a:r>
                      <a:endParaRPr lang="en-US" sz="1600" b="0" i="0" u="none" strike="noStrike">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579404871"/>
                  </a:ext>
                </a:extLst>
              </a:tr>
              <a:tr h="203200">
                <a:tc>
                  <a:txBody>
                    <a:bodyPr/>
                    <a:lstStyle/>
                    <a:p>
                      <a:pPr algn="l" fontAlgn="b"/>
                      <a:r>
                        <a:rPr lang="en-US" sz="1600" u="none" strike="noStrike">
                          <a:effectLst/>
                        </a:rPr>
                        <a:t>Sophia</a:t>
                      </a:r>
                      <a:endParaRPr lang="en-US" sz="1600" b="0" i="0" u="none" strike="noStrike">
                        <a:solidFill>
                          <a:srgbClr val="374151"/>
                        </a:solidFill>
                        <a:effectLst/>
                        <a:latin typeface="Arial" panose="020B0604020202020204" pitchFamily="34" charset="0"/>
                      </a:endParaRPr>
                    </a:p>
                  </a:txBody>
                  <a:tcPr marL="9525" marR="9525" marT="9525" marB="0" anchor="b"/>
                </a:tc>
                <a:tc>
                  <a:txBody>
                    <a:bodyPr/>
                    <a:lstStyle/>
                    <a:p>
                      <a:pPr algn="r" fontAlgn="b"/>
                      <a:r>
                        <a:rPr lang="en-US" sz="1600" u="none" strike="noStrike" dirty="0">
                          <a:effectLst/>
                        </a:rPr>
                        <a:t>78</a:t>
                      </a:r>
                      <a:endParaRPr lang="en-US" sz="1600" b="0" i="0" u="none" strike="noStrike" dirty="0">
                        <a:solidFill>
                          <a:srgbClr val="37415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82359702"/>
                  </a:ext>
                </a:extLst>
              </a:tr>
            </a:tbl>
          </a:graphicData>
        </a:graphic>
      </p:graphicFrame>
      <p:sp>
        <p:nvSpPr>
          <p:cNvPr id="4" name="Content Placeholder 3">
            <a:extLst>
              <a:ext uri="{FF2B5EF4-FFF2-40B4-BE49-F238E27FC236}">
                <a16:creationId xmlns:a16="http://schemas.microsoft.com/office/drawing/2014/main" id="{C4731607-B4D0-25FC-79F4-1F4CE89CCDA7}"/>
              </a:ext>
            </a:extLst>
          </p:cNvPr>
          <p:cNvSpPr>
            <a:spLocks noGrp="1"/>
          </p:cNvSpPr>
          <p:nvPr>
            <p:ph sz="half" idx="2"/>
          </p:nvPr>
        </p:nvSpPr>
        <p:spPr/>
        <p:txBody>
          <a:bodyPr/>
          <a:lstStyle/>
          <a:p>
            <a:r>
              <a:rPr lang="en-US" dirty="0"/>
              <a:t>Given Student Scores How can I Rank them? </a:t>
            </a:r>
          </a:p>
          <a:p>
            <a:pPr marL="0" indent="0">
              <a:buNone/>
            </a:pPr>
            <a:endParaRPr lang="en-US" dirty="0"/>
          </a:p>
        </p:txBody>
      </p:sp>
      <p:sp>
        <p:nvSpPr>
          <p:cNvPr id="5" name="Slide Number Placeholder 4">
            <a:extLst>
              <a:ext uri="{FF2B5EF4-FFF2-40B4-BE49-F238E27FC236}">
                <a16:creationId xmlns:a16="http://schemas.microsoft.com/office/drawing/2014/main" id="{6E41BDB8-B883-26D0-C5DD-E83AEBE56E71}"/>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19</a:t>
            </a:fld>
            <a:endParaRPr lang="en-US" dirty="0">
              <a:solidFill>
                <a:srgbClr val="FFFFFF"/>
              </a:solidFill>
              <a:latin typeface="Franklin Gothic Book"/>
            </a:endParaRPr>
          </a:p>
        </p:txBody>
      </p:sp>
      <p:sp>
        <p:nvSpPr>
          <p:cNvPr id="8" name="TextBox 7">
            <a:extLst>
              <a:ext uri="{FF2B5EF4-FFF2-40B4-BE49-F238E27FC236}">
                <a16:creationId xmlns:a16="http://schemas.microsoft.com/office/drawing/2014/main" id="{A064D3A3-EEE5-50AF-E2E9-2B3B59815485}"/>
              </a:ext>
            </a:extLst>
          </p:cNvPr>
          <p:cNvSpPr txBox="1"/>
          <p:nvPr/>
        </p:nvSpPr>
        <p:spPr>
          <a:xfrm>
            <a:off x="1098409" y="3706390"/>
            <a:ext cx="10714708" cy="584775"/>
          </a:xfrm>
          <a:prstGeom prst="rect">
            <a:avLst/>
          </a:prstGeom>
          <a:noFill/>
        </p:spPr>
        <p:txBody>
          <a:bodyPr wrap="square">
            <a:spAutoFit/>
          </a:bodyPr>
          <a:lstStyle/>
          <a:p>
            <a:r>
              <a:rPr lang="en-US" sz="1600" b="0" dirty="0">
                <a:solidFill>
                  <a:srgbClr val="008000"/>
                </a:solidFill>
                <a:effectLst/>
                <a:latin typeface="Courier New" panose="02070309020205020404" pitchFamily="49" charset="0"/>
              </a:rPr>
              <a:t># Rank the students based on their scores</a:t>
            </a:r>
            <a:endParaRPr lang="en-US" sz="1600" b="0" dirty="0">
              <a:solidFill>
                <a:srgbClr val="000000"/>
              </a:solidFill>
              <a:effectLst/>
              <a:latin typeface="Courier New" panose="02070309020205020404" pitchFamily="49" charset="0"/>
            </a:endParaRPr>
          </a:p>
          <a:p>
            <a:r>
              <a:rPr lang="en-US" sz="1600" b="0" dirty="0" err="1">
                <a:solidFill>
                  <a:srgbClr val="000000"/>
                </a:solidFill>
                <a:effectLst/>
                <a:latin typeface="Courier New" panose="02070309020205020404" pitchFamily="49" charset="0"/>
              </a:rPr>
              <a:t>StudentScores</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'Rank'</a:t>
            </a:r>
            <a:r>
              <a:rPr lang="en-US" sz="1600" b="0" dirty="0">
                <a:solidFill>
                  <a:srgbClr val="000000"/>
                </a:solidFill>
                <a:effectLst/>
                <a:latin typeface="Courier New" panose="02070309020205020404" pitchFamily="49" charset="0"/>
              </a:rPr>
              <a:t>] = </a:t>
            </a:r>
            <a:r>
              <a:rPr lang="en-US" sz="1600" b="0" dirty="0" err="1">
                <a:solidFill>
                  <a:srgbClr val="000000"/>
                </a:solidFill>
                <a:effectLst/>
                <a:latin typeface="Courier New" panose="02070309020205020404" pitchFamily="49" charset="0"/>
              </a:rPr>
              <a:t>StudentScores</a:t>
            </a:r>
            <a:r>
              <a:rPr lang="en-US" sz="1600" b="0" dirty="0">
                <a:solidFill>
                  <a:srgbClr val="000000"/>
                </a:solidFill>
                <a:effectLst/>
                <a:latin typeface="Courier New" panose="02070309020205020404" pitchFamily="49" charset="0"/>
              </a:rPr>
              <a:t>[</a:t>
            </a:r>
            <a:r>
              <a:rPr lang="en-US" sz="1600" b="0" dirty="0">
                <a:solidFill>
                  <a:srgbClr val="A31515"/>
                </a:solidFill>
                <a:effectLst/>
                <a:latin typeface="Courier New" panose="02070309020205020404" pitchFamily="49" charset="0"/>
              </a:rPr>
              <a:t>'Score'</a:t>
            </a:r>
            <a:r>
              <a:rPr lang="en-US" sz="1600" b="0" dirty="0">
                <a:solidFill>
                  <a:srgbClr val="000000"/>
                </a:solidFill>
                <a:effectLst/>
                <a:latin typeface="Courier New" panose="02070309020205020404" pitchFamily="49" charset="0"/>
              </a:rPr>
              <a:t>].rank(method = “min”, </a:t>
            </a:r>
            <a:r>
              <a:rPr lang="en-US" sz="1600" b="1" dirty="0">
                <a:solidFill>
                  <a:srgbClr val="000000"/>
                </a:solidFill>
                <a:effectLst/>
                <a:latin typeface="Courier New" panose="02070309020205020404" pitchFamily="49" charset="0"/>
              </a:rPr>
              <a:t>ascending=</a:t>
            </a:r>
            <a:r>
              <a:rPr lang="en-US" sz="1600" b="1" dirty="0">
                <a:solidFill>
                  <a:srgbClr val="0000FF"/>
                </a:solidFill>
                <a:effectLst/>
                <a:latin typeface="Courier New" panose="02070309020205020404" pitchFamily="49" charset="0"/>
              </a:rPr>
              <a:t>True</a:t>
            </a:r>
            <a:r>
              <a:rPr lang="en-US" sz="1600" b="1" dirty="0">
                <a:solidFill>
                  <a:srgbClr val="000000"/>
                </a:solidFill>
                <a:effectLst/>
                <a:latin typeface="Courier New" panose="02070309020205020404" pitchFamily="49" charset="0"/>
              </a:rPr>
              <a:t>)</a:t>
            </a:r>
          </a:p>
        </p:txBody>
      </p:sp>
      <p:graphicFrame>
        <p:nvGraphicFramePr>
          <p:cNvPr id="9" name="Table 8">
            <a:extLst>
              <a:ext uri="{FF2B5EF4-FFF2-40B4-BE49-F238E27FC236}">
                <a16:creationId xmlns:a16="http://schemas.microsoft.com/office/drawing/2014/main" id="{AF994CD3-B1CD-C8A7-E096-985A8668DA00}"/>
              </a:ext>
            </a:extLst>
          </p:cNvPr>
          <p:cNvGraphicFramePr>
            <a:graphicFrameLocks noGrp="1"/>
          </p:cNvGraphicFramePr>
          <p:nvPr>
            <p:extLst>
              <p:ext uri="{D42A27DB-BD31-4B8C-83A1-F6EECF244321}">
                <p14:modId xmlns:p14="http://schemas.microsoft.com/office/powerpoint/2010/main" val="1713686669"/>
              </p:ext>
            </p:extLst>
          </p:nvPr>
        </p:nvGraphicFramePr>
        <p:xfrm>
          <a:off x="1232788" y="4686411"/>
          <a:ext cx="2786055" cy="1773555"/>
        </p:xfrm>
        <a:graphic>
          <a:graphicData uri="http://schemas.openxmlformats.org/drawingml/2006/table">
            <a:tbl>
              <a:tblPr firstRow="1">
                <a:tableStyleId>{5C22544A-7EE6-4342-B048-85BDC9FD1C3A}</a:tableStyleId>
              </a:tblPr>
              <a:tblGrid>
                <a:gridCol w="928685">
                  <a:extLst>
                    <a:ext uri="{9D8B030D-6E8A-4147-A177-3AD203B41FA5}">
                      <a16:colId xmlns:a16="http://schemas.microsoft.com/office/drawing/2014/main" val="3614738559"/>
                    </a:ext>
                  </a:extLst>
                </a:gridCol>
                <a:gridCol w="928685">
                  <a:extLst>
                    <a:ext uri="{9D8B030D-6E8A-4147-A177-3AD203B41FA5}">
                      <a16:colId xmlns:a16="http://schemas.microsoft.com/office/drawing/2014/main" val="3429346959"/>
                    </a:ext>
                  </a:extLst>
                </a:gridCol>
                <a:gridCol w="928685">
                  <a:extLst>
                    <a:ext uri="{9D8B030D-6E8A-4147-A177-3AD203B41FA5}">
                      <a16:colId xmlns:a16="http://schemas.microsoft.com/office/drawing/2014/main" val="83606426"/>
                    </a:ext>
                  </a:extLst>
                </a:gridCol>
              </a:tblGrid>
              <a:tr h="228600">
                <a:tc>
                  <a:txBody>
                    <a:bodyPr/>
                    <a:lstStyle/>
                    <a:p>
                      <a:pPr algn="l" fontAlgn="b"/>
                      <a:r>
                        <a:rPr lang="en-US" sz="1600" b="1" u="none" strike="noStrike">
                          <a:solidFill>
                            <a:schemeClr val="bg1"/>
                          </a:solidFill>
                          <a:effectLst/>
                        </a:rPr>
                        <a:t>Student</a:t>
                      </a:r>
                      <a:endParaRPr lang="en-US" sz="1600" b="1" i="0" u="none" strike="noStrike">
                        <a:solidFill>
                          <a:schemeClr val="bg1"/>
                        </a:solidFill>
                        <a:effectLst/>
                        <a:latin typeface="Arial" panose="020B0604020202020204" pitchFamily="34" charset="0"/>
                      </a:endParaRPr>
                    </a:p>
                  </a:txBody>
                  <a:tcPr marL="9525" marR="9525" marT="9525" marB="0" anchor="b"/>
                </a:tc>
                <a:tc>
                  <a:txBody>
                    <a:bodyPr/>
                    <a:lstStyle/>
                    <a:p>
                      <a:pPr algn="l" fontAlgn="b"/>
                      <a:r>
                        <a:rPr lang="en-US" sz="1600" b="1" u="none" strike="noStrike">
                          <a:solidFill>
                            <a:schemeClr val="bg1"/>
                          </a:solidFill>
                          <a:effectLst/>
                        </a:rPr>
                        <a:t>Score</a:t>
                      </a:r>
                      <a:endParaRPr lang="en-US" sz="1600" b="1" i="0" u="none" strike="noStrike">
                        <a:solidFill>
                          <a:schemeClr val="bg1"/>
                        </a:solidFill>
                        <a:effectLst/>
                        <a:latin typeface="Arial" panose="020B0604020202020204" pitchFamily="34" charset="0"/>
                      </a:endParaRPr>
                    </a:p>
                  </a:txBody>
                  <a:tcPr marL="9525" marR="9525" marT="9525" marB="0" anchor="b"/>
                </a:tc>
                <a:tc>
                  <a:txBody>
                    <a:bodyPr/>
                    <a:lstStyle/>
                    <a:p>
                      <a:pPr algn="l" fontAlgn="b"/>
                      <a:r>
                        <a:rPr lang="en-US" sz="1600" b="1" u="none" strike="noStrike" dirty="0">
                          <a:solidFill>
                            <a:schemeClr val="bg1"/>
                          </a:solidFill>
                          <a:effectLst/>
                        </a:rPr>
                        <a:t>Rank</a:t>
                      </a:r>
                      <a:endParaRPr lang="en-US" sz="1600" b="1" i="0" u="none" strike="noStrike" dirty="0">
                        <a:solidFill>
                          <a:schemeClr val="bg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946212972"/>
                  </a:ext>
                </a:extLst>
              </a:tr>
              <a:tr h="228600">
                <a:tc>
                  <a:txBody>
                    <a:bodyPr/>
                    <a:lstStyle/>
                    <a:p>
                      <a:pPr algn="l" fontAlgn="b"/>
                      <a:r>
                        <a:rPr lang="en-US" sz="1600" b="0" i="0" u="none" strike="noStrike">
                          <a:solidFill>
                            <a:srgbClr val="212121"/>
                          </a:solidFill>
                          <a:effectLst/>
                          <a:latin typeface="Arial" panose="020B0604020202020204" pitchFamily="34" charset="0"/>
                        </a:rPr>
                        <a:t>John</a:t>
                      </a:r>
                    </a:p>
                  </a:txBody>
                  <a:tcPr marL="9525" marR="9525" marT="9525" marB="0" anchor="b"/>
                </a:tc>
                <a:tc>
                  <a:txBody>
                    <a:bodyPr/>
                    <a:lstStyle/>
                    <a:p>
                      <a:pPr algn="r" fontAlgn="b"/>
                      <a:r>
                        <a:rPr lang="en-US" sz="1600" b="0" i="0" u="none" strike="noStrike">
                          <a:solidFill>
                            <a:srgbClr val="212121"/>
                          </a:solidFill>
                          <a:effectLst/>
                          <a:latin typeface="Arial" panose="020B0604020202020204" pitchFamily="34" charset="0"/>
                        </a:rPr>
                        <a:t>85</a:t>
                      </a:r>
                    </a:p>
                  </a:txBody>
                  <a:tcPr marL="9525" marR="9525" marT="9525" marB="0" anchor="b"/>
                </a:tc>
                <a:tc>
                  <a:txBody>
                    <a:bodyPr/>
                    <a:lstStyle/>
                    <a:p>
                      <a:pPr algn="r" fontAlgn="b"/>
                      <a:r>
                        <a:rPr lang="en-US" sz="1600" b="0" i="0" u="none" strike="noStrike">
                          <a:solidFill>
                            <a:srgbClr val="212121"/>
                          </a:solidFill>
                          <a:effectLst/>
                          <a:latin typeface="Arial" panose="020B0604020202020204" pitchFamily="34" charset="0"/>
                        </a:rPr>
                        <a:t>4</a:t>
                      </a:r>
                    </a:p>
                  </a:txBody>
                  <a:tcPr marL="9525" marR="9525" marT="9525" marB="0" anchor="b"/>
                </a:tc>
                <a:extLst>
                  <a:ext uri="{0D108BD9-81ED-4DB2-BD59-A6C34878D82A}">
                    <a16:rowId xmlns:a16="http://schemas.microsoft.com/office/drawing/2014/main" val="3281649017"/>
                  </a:ext>
                </a:extLst>
              </a:tr>
              <a:tr h="228600">
                <a:tc>
                  <a:txBody>
                    <a:bodyPr/>
                    <a:lstStyle/>
                    <a:p>
                      <a:pPr algn="l" fontAlgn="b"/>
                      <a:r>
                        <a:rPr lang="en-US" sz="1600" b="0" i="0" u="none" strike="noStrike">
                          <a:solidFill>
                            <a:srgbClr val="212121"/>
                          </a:solidFill>
                          <a:effectLst/>
                          <a:latin typeface="Arial" panose="020B0604020202020204" pitchFamily="34" charset="0"/>
                        </a:rPr>
                        <a:t>Emily</a:t>
                      </a:r>
                    </a:p>
                  </a:txBody>
                  <a:tcPr marL="9525" marR="9525" marT="9525" marB="0" anchor="b"/>
                </a:tc>
                <a:tc>
                  <a:txBody>
                    <a:bodyPr/>
                    <a:lstStyle/>
                    <a:p>
                      <a:pPr algn="r" fontAlgn="b"/>
                      <a:r>
                        <a:rPr lang="en-US" sz="1600" b="0" i="0" u="none" strike="noStrike">
                          <a:solidFill>
                            <a:srgbClr val="212121"/>
                          </a:solidFill>
                          <a:effectLst/>
                          <a:latin typeface="Arial" panose="020B0604020202020204" pitchFamily="34" charset="0"/>
                        </a:rPr>
                        <a:t>92</a:t>
                      </a:r>
                    </a:p>
                  </a:txBody>
                  <a:tcPr marL="9525" marR="9525" marT="9525" marB="0" anchor="b"/>
                </a:tc>
                <a:tc>
                  <a:txBody>
                    <a:bodyPr/>
                    <a:lstStyle/>
                    <a:p>
                      <a:pPr algn="r" fontAlgn="b"/>
                      <a:r>
                        <a:rPr lang="en-US" sz="1600" b="0" i="0" u="none" strike="noStrike">
                          <a:solidFill>
                            <a:srgbClr val="212121"/>
                          </a:solidFill>
                          <a:effectLst/>
                          <a:latin typeface="Arial" panose="020B0604020202020204" pitchFamily="34" charset="0"/>
                        </a:rPr>
                        <a:t>5</a:t>
                      </a:r>
                    </a:p>
                  </a:txBody>
                  <a:tcPr marL="9525" marR="9525" marT="9525" marB="0" anchor="b"/>
                </a:tc>
                <a:extLst>
                  <a:ext uri="{0D108BD9-81ED-4DB2-BD59-A6C34878D82A}">
                    <a16:rowId xmlns:a16="http://schemas.microsoft.com/office/drawing/2014/main" val="3858780365"/>
                  </a:ext>
                </a:extLst>
              </a:tr>
              <a:tr h="228600">
                <a:tc>
                  <a:txBody>
                    <a:bodyPr/>
                    <a:lstStyle/>
                    <a:p>
                      <a:pPr algn="l" fontAlgn="b"/>
                      <a:r>
                        <a:rPr lang="en-US" sz="1600" b="0" i="0" u="none" strike="noStrike">
                          <a:solidFill>
                            <a:srgbClr val="212121"/>
                          </a:solidFill>
                          <a:effectLst/>
                          <a:latin typeface="Arial" panose="020B0604020202020204" pitchFamily="34" charset="0"/>
                        </a:rPr>
                        <a:t>David</a:t>
                      </a:r>
                    </a:p>
                  </a:txBody>
                  <a:tcPr marL="9525" marR="9525" marT="9525" marB="0" anchor="b"/>
                </a:tc>
                <a:tc>
                  <a:txBody>
                    <a:bodyPr/>
                    <a:lstStyle/>
                    <a:p>
                      <a:pPr algn="r" fontAlgn="b"/>
                      <a:r>
                        <a:rPr lang="en-US" sz="1600" b="0" i="0" u="none" strike="noStrike">
                          <a:solidFill>
                            <a:srgbClr val="212121"/>
                          </a:solidFill>
                          <a:effectLst/>
                          <a:latin typeface="Arial" panose="020B0604020202020204" pitchFamily="34" charset="0"/>
                        </a:rPr>
                        <a:t>78</a:t>
                      </a:r>
                    </a:p>
                  </a:txBody>
                  <a:tcPr marL="9525" marR="9525" marT="9525" marB="0" anchor="b"/>
                </a:tc>
                <a:tc>
                  <a:txBody>
                    <a:bodyPr/>
                    <a:lstStyle/>
                    <a:p>
                      <a:pPr algn="r" fontAlgn="b"/>
                      <a:r>
                        <a:rPr lang="en-US" sz="1600" b="0" i="0" u="none" strike="noStrike">
                          <a:solidFill>
                            <a:srgbClr val="212121"/>
                          </a:solidFill>
                          <a:effectLst/>
                          <a:latin typeface="Arial" panose="020B0604020202020204" pitchFamily="34" charset="0"/>
                        </a:rPr>
                        <a:t>1</a:t>
                      </a:r>
                    </a:p>
                  </a:txBody>
                  <a:tcPr marL="9525" marR="9525" marT="9525" marB="0" anchor="b"/>
                </a:tc>
                <a:extLst>
                  <a:ext uri="{0D108BD9-81ED-4DB2-BD59-A6C34878D82A}">
                    <a16:rowId xmlns:a16="http://schemas.microsoft.com/office/drawing/2014/main" val="3187466558"/>
                  </a:ext>
                </a:extLst>
              </a:tr>
              <a:tr h="228600">
                <a:tc>
                  <a:txBody>
                    <a:bodyPr/>
                    <a:lstStyle/>
                    <a:p>
                      <a:pPr algn="l" fontAlgn="b"/>
                      <a:r>
                        <a:rPr lang="en-US" sz="1600" b="0" i="0" u="none" strike="noStrike">
                          <a:solidFill>
                            <a:srgbClr val="212121"/>
                          </a:solidFill>
                          <a:effectLst/>
                          <a:latin typeface="Arial" panose="020B0604020202020204" pitchFamily="34" charset="0"/>
                        </a:rPr>
                        <a:t>Emma</a:t>
                      </a:r>
                    </a:p>
                  </a:txBody>
                  <a:tcPr marL="9525" marR="9525" marT="9525" marB="0" anchor="b"/>
                </a:tc>
                <a:tc>
                  <a:txBody>
                    <a:bodyPr/>
                    <a:lstStyle/>
                    <a:p>
                      <a:pPr algn="r" fontAlgn="b"/>
                      <a:r>
                        <a:rPr lang="en-US" sz="1600" b="0" i="0" u="none" strike="noStrike">
                          <a:solidFill>
                            <a:srgbClr val="212121"/>
                          </a:solidFill>
                          <a:effectLst/>
                          <a:latin typeface="Arial" panose="020B0604020202020204" pitchFamily="34" charset="0"/>
                        </a:rPr>
                        <a:t>92</a:t>
                      </a:r>
                    </a:p>
                  </a:txBody>
                  <a:tcPr marL="9525" marR="9525" marT="9525" marB="0" anchor="b"/>
                </a:tc>
                <a:tc>
                  <a:txBody>
                    <a:bodyPr/>
                    <a:lstStyle/>
                    <a:p>
                      <a:pPr algn="r" fontAlgn="b"/>
                      <a:r>
                        <a:rPr lang="en-US" sz="1600" b="0" i="0" u="none" strike="noStrike">
                          <a:solidFill>
                            <a:srgbClr val="212121"/>
                          </a:solidFill>
                          <a:effectLst/>
                          <a:latin typeface="Arial" panose="020B0604020202020204" pitchFamily="34" charset="0"/>
                        </a:rPr>
                        <a:t>5</a:t>
                      </a:r>
                    </a:p>
                  </a:txBody>
                  <a:tcPr marL="9525" marR="9525" marT="9525" marB="0" anchor="b"/>
                </a:tc>
                <a:extLst>
                  <a:ext uri="{0D108BD9-81ED-4DB2-BD59-A6C34878D82A}">
                    <a16:rowId xmlns:a16="http://schemas.microsoft.com/office/drawing/2014/main" val="1950615326"/>
                  </a:ext>
                </a:extLst>
              </a:tr>
              <a:tr h="228600">
                <a:tc>
                  <a:txBody>
                    <a:bodyPr/>
                    <a:lstStyle/>
                    <a:p>
                      <a:pPr algn="l" fontAlgn="b"/>
                      <a:r>
                        <a:rPr lang="en-US" sz="1600" b="0" i="0" u="none" strike="noStrike">
                          <a:solidFill>
                            <a:srgbClr val="212121"/>
                          </a:solidFill>
                          <a:effectLst/>
                          <a:latin typeface="Arial" panose="020B0604020202020204" pitchFamily="34" charset="0"/>
                        </a:rPr>
                        <a:t>Michael</a:t>
                      </a:r>
                    </a:p>
                  </a:txBody>
                  <a:tcPr marL="9525" marR="9525" marT="9525" marB="0" anchor="b"/>
                </a:tc>
                <a:tc>
                  <a:txBody>
                    <a:bodyPr/>
                    <a:lstStyle/>
                    <a:p>
                      <a:pPr algn="r" fontAlgn="b"/>
                      <a:r>
                        <a:rPr lang="en-US" sz="1600" b="0" i="0" u="none" strike="noStrike">
                          <a:solidFill>
                            <a:srgbClr val="212121"/>
                          </a:solidFill>
                          <a:effectLst/>
                          <a:latin typeface="Arial" panose="020B0604020202020204" pitchFamily="34" charset="0"/>
                        </a:rPr>
                        <a:t>81</a:t>
                      </a:r>
                    </a:p>
                  </a:txBody>
                  <a:tcPr marL="9525" marR="9525" marT="9525" marB="0" anchor="b"/>
                </a:tc>
                <a:tc>
                  <a:txBody>
                    <a:bodyPr/>
                    <a:lstStyle/>
                    <a:p>
                      <a:pPr algn="r" fontAlgn="b"/>
                      <a:r>
                        <a:rPr lang="en-US" sz="1600" b="0" i="0" u="none" strike="noStrike">
                          <a:solidFill>
                            <a:srgbClr val="212121"/>
                          </a:solidFill>
                          <a:effectLst/>
                          <a:latin typeface="Arial" panose="020B0604020202020204" pitchFamily="34" charset="0"/>
                        </a:rPr>
                        <a:t>3</a:t>
                      </a:r>
                    </a:p>
                  </a:txBody>
                  <a:tcPr marL="9525" marR="9525" marT="9525" marB="0" anchor="b"/>
                </a:tc>
                <a:extLst>
                  <a:ext uri="{0D108BD9-81ED-4DB2-BD59-A6C34878D82A}">
                    <a16:rowId xmlns:a16="http://schemas.microsoft.com/office/drawing/2014/main" val="1219836707"/>
                  </a:ext>
                </a:extLst>
              </a:tr>
              <a:tr h="228600">
                <a:tc>
                  <a:txBody>
                    <a:bodyPr/>
                    <a:lstStyle/>
                    <a:p>
                      <a:pPr algn="l" fontAlgn="b"/>
                      <a:r>
                        <a:rPr lang="en-US" sz="1600" b="0" i="0" u="none" strike="noStrike">
                          <a:solidFill>
                            <a:srgbClr val="212121"/>
                          </a:solidFill>
                          <a:effectLst/>
                          <a:latin typeface="Arial" panose="020B0604020202020204" pitchFamily="34" charset="0"/>
                        </a:rPr>
                        <a:t>Sophia</a:t>
                      </a:r>
                    </a:p>
                  </a:txBody>
                  <a:tcPr marL="9525" marR="9525" marT="9525" marB="0" anchor="b"/>
                </a:tc>
                <a:tc>
                  <a:txBody>
                    <a:bodyPr/>
                    <a:lstStyle/>
                    <a:p>
                      <a:pPr algn="r" fontAlgn="b"/>
                      <a:r>
                        <a:rPr lang="en-US" sz="1600" b="0" i="0" u="none" strike="noStrike">
                          <a:solidFill>
                            <a:srgbClr val="212121"/>
                          </a:solidFill>
                          <a:effectLst/>
                          <a:latin typeface="Arial" panose="020B0604020202020204" pitchFamily="34" charset="0"/>
                        </a:rPr>
                        <a:t>78</a:t>
                      </a:r>
                    </a:p>
                  </a:txBody>
                  <a:tcPr marL="9525" marR="9525" marT="9525" marB="0" anchor="b"/>
                </a:tc>
                <a:tc>
                  <a:txBody>
                    <a:bodyPr/>
                    <a:lstStyle/>
                    <a:p>
                      <a:pPr algn="r" fontAlgn="b"/>
                      <a:r>
                        <a:rPr lang="en-US" sz="1600" b="0" i="0" u="none" strike="noStrike" dirty="0">
                          <a:solidFill>
                            <a:srgbClr val="212121"/>
                          </a:solidFill>
                          <a:effectLst/>
                          <a:latin typeface="Arial" panose="020B0604020202020204" pitchFamily="34" charset="0"/>
                        </a:rPr>
                        <a:t>1</a:t>
                      </a:r>
                    </a:p>
                  </a:txBody>
                  <a:tcPr marL="9525" marR="9525" marT="9525" marB="0" anchor="b"/>
                </a:tc>
                <a:extLst>
                  <a:ext uri="{0D108BD9-81ED-4DB2-BD59-A6C34878D82A}">
                    <a16:rowId xmlns:a16="http://schemas.microsoft.com/office/drawing/2014/main" val="1425050155"/>
                  </a:ext>
                </a:extLst>
              </a:tr>
            </a:tbl>
          </a:graphicData>
        </a:graphic>
      </p:graphicFrame>
      <p:sp>
        <p:nvSpPr>
          <p:cNvPr id="10" name="Right Brace 9">
            <a:extLst>
              <a:ext uri="{FF2B5EF4-FFF2-40B4-BE49-F238E27FC236}">
                <a16:creationId xmlns:a16="http://schemas.microsoft.com/office/drawing/2014/main" id="{25199E52-1D37-F205-A761-A45FBE8C9C9A}"/>
              </a:ext>
            </a:extLst>
          </p:cNvPr>
          <p:cNvSpPr/>
          <p:nvPr/>
        </p:nvSpPr>
        <p:spPr>
          <a:xfrm>
            <a:off x="4413956" y="4594578"/>
            <a:ext cx="824088" cy="19642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C40F475-68A9-66FE-D77A-E8876D34E28E}"/>
              </a:ext>
            </a:extLst>
          </p:cNvPr>
          <p:cNvSpPr txBox="1"/>
          <p:nvPr/>
        </p:nvSpPr>
        <p:spPr>
          <a:xfrm>
            <a:off x="5343499" y="5111523"/>
            <a:ext cx="2558724" cy="923330"/>
          </a:xfrm>
          <a:prstGeom prst="rect">
            <a:avLst/>
          </a:prstGeom>
          <a:noFill/>
        </p:spPr>
        <p:txBody>
          <a:bodyPr wrap="square" rtlCol="0">
            <a:spAutoFit/>
          </a:bodyPr>
          <a:lstStyle/>
          <a:p>
            <a:r>
              <a:rPr lang="en-US" dirty="0"/>
              <a:t>Notice now it’s easy to identify my worst students. </a:t>
            </a:r>
          </a:p>
        </p:txBody>
      </p:sp>
    </p:spTree>
    <p:extLst>
      <p:ext uri="{BB962C8B-B14F-4D97-AF65-F5344CB8AC3E}">
        <p14:creationId xmlns:p14="http://schemas.microsoft.com/office/powerpoint/2010/main" val="92228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576473-2CFC-C6E4-FC56-E37C5DD8C29E}"/>
              </a:ext>
            </a:extLst>
          </p:cNvPr>
          <p:cNvSpPr>
            <a:spLocks noGrp="1"/>
          </p:cNvSpPr>
          <p:nvPr>
            <p:ph type="title"/>
          </p:nvPr>
        </p:nvSpPr>
        <p:spPr>
          <a:xfrm>
            <a:off x="664633" y="484094"/>
            <a:ext cx="10075084" cy="1116106"/>
          </a:xfrm>
        </p:spPr>
        <p:txBody>
          <a:bodyPr anchor="t">
            <a:normAutofit/>
          </a:bodyPr>
          <a:lstStyle/>
          <a:p>
            <a:r>
              <a:rPr lang="en-US" dirty="0"/>
              <a:t>Agenda</a:t>
            </a:r>
          </a:p>
        </p:txBody>
      </p:sp>
      <p:pic>
        <p:nvPicPr>
          <p:cNvPr id="6" name="Picture 5">
            <a:extLst>
              <a:ext uri="{FF2B5EF4-FFF2-40B4-BE49-F238E27FC236}">
                <a16:creationId xmlns:a16="http://schemas.microsoft.com/office/drawing/2014/main" id="{0B196C4A-BFDB-AA72-56EA-1DA6AB97669F}"/>
              </a:ext>
            </a:extLst>
          </p:cNvPr>
          <p:cNvPicPr>
            <a:picLocks noChangeAspect="1"/>
          </p:cNvPicPr>
          <p:nvPr/>
        </p:nvPicPr>
        <p:blipFill rotWithShape="1">
          <a:blip r:embed="rId2"/>
          <a:srcRect b="15104"/>
          <a:stretch/>
        </p:blipFill>
        <p:spPr>
          <a:xfrm>
            <a:off x="664691" y="1985963"/>
            <a:ext cx="4876800" cy="4140200"/>
          </a:xfrm>
          <a:prstGeom prst="rect">
            <a:avLst/>
          </a:prstGeom>
          <a:noFill/>
        </p:spPr>
      </p:pic>
      <p:sp>
        <p:nvSpPr>
          <p:cNvPr id="13" name="Text Placeholder 3">
            <a:extLst>
              <a:ext uri="{FF2B5EF4-FFF2-40B4-BE49-F238E27FC236}">
                <a16:creationId xmlns:a16="http://schemas.microsoft.com/office/drawing/2014/main" id="{D7E4666B-F32A-CC60-4C17-3AD1A8EA0567}"/>
              </a:ext>
            </a:extLst>
          </p:cNvPr>
          <p:cNvSpPr>
            <a:spLocks noGrp="1"/>
          </p:cNvSpPr>
          <p:nvPr>
            <p:ph sz="half" idx="2"/>
          </p:nvPr>
        </p:nvSpPr>
        <p:spPr>
          <a:xfrm>
            <a:off x="5866504" y="1985963"/>
            <a:ext cx="4876800" cy="4140200"/>
          </a:xfrm>
        </p:spPr>
        <p:txBody>
          <a:bodyPr>
            <a:normAutofit lnSpcReduction="10000"/>
          </a:bodyPr>
          <a:lstStyle/>
          <a:p>
            <a:r>
              <a:rPr lang="en-US" dirty="0"/>
              <a:t>Day 3 Leftovers</a:t>
            </a:r>
          </a:p>
          <a:p>
            <a:r>
              <a:rPr lang="en-US" dirty="0"/>
              <a:t>Rank(), </a:t>
            </a:r>
            <a:r>
              <a:rPr lang="en-US" dirty="0" err="1"/>
              <a:t>nLargest</a:t>
            </a:r>
            <a:r>
              <a:rPr lang="en-US" dirty="0"/>
              <a:t>, and </a:t>
            </a:r>
            <a:r>
              <a:rPr lang="en-US" dirty="0" err="1"/>
              <a:t>nSmallest</a:t>
            </a:r>
            <a:r>
              <a:rPr lang="en-US" dirty="0"/>
              <a:t>()</a:t>
            </a:r>
          </a:p>
          <a:p>
            <a:r>
              <a:rPr lang="en-US" dirty="0"/>
              <a:t>Summarization </a:t>
            </a:r>
          </a:p>
          <a:p>
            <a:pPr lvl="1"/>
            <a:r>
              <a:rPr lang="en-US" dirty="0"/>
              <a:t>Aggregate Function</a:t>
            </a:r>
          </a:p>
          <a:p>
            <a:pPr lvl="1"/>
            <a:r>
              <a:rPr lang="en-US" dirty="0"/>
              <a:t>Group by and Aggregate</a:t>
            </a:r>
          </a:p>
          <a:p>
            <a:pPr lvl="1"/>
            <a:r>
              <a:rPr lang="en-US" dirty="0"/>
              <a:t>Dealing with Multi-Indexes</a:t>
            </a:r>
          </a:p>
          <a:p>
            <a:r>
              <a:rPr lang="en-US" dirty="0"/>
              <a:t>Visualization 101 w. matplotlib</a:t>
            </a:r>
          </a:p>
          <a:p>
            <a:pPr lvl="1"/>
            <a:r>
              <a:rPr lang="en-US" dirty="0"/>
              <a:t>Histogram</a:t>
            </a:r>
          </a:p>
          <a:p>
            <a:pPr lvl="1"/>
            <a:r>
              <a:rPr lang="en-US" dirty="0"/>
              <a:t>Box Plot</a:t>
            </a:r>
          </a:p>
          <a:p>
            <a:pPr lvl="1"/>
            <a:r>
              <a:rPr lang="en-US" dirty="0"/>
              <a:t>Bar Chart </a:t>
            </a:r>
          </a:p>
          <a:p>
            <a:pPr lvl="1"/>
            <a:r>
              <a:rPr lang="en-US" dirty="0"/>
              <a:t>Line Plot </a:t>
            </a:r>
          </a:p>
          <a:p>
            <a:pPr marL="0" indent="0">
              <a:buNone/>
            </a:pPr>
            <a:endParaRPr lang="en-US" dirty="0"/>
          </a:p>
          <a:p>
            <a:endParaRPr lang="en-US" dirty="0"/>
          </a:p>
          <a:p>
            <a:pPr lvl="1"/>
            <a:endParaRPr lang="en-US" dirty="0"/>
          </a:p>
          <a:p>
            <a:pPr lvl="1"/>
            <a:endParaRPr lang="en-US" dirty="0"/>
          </a:p>
        </p:txBody>
      </p:sp>
      <p:sp>
        <p:nvSpPr>
          <p:cNvPr id="18" name="Slide Number Placeholder 4">
            <a:extLst>
              <a:ext uri="{FF2B5EF4-FFF2-40B4-BE49-F238E27FC236}">
                <a16:creationId xmlns:a16="http://schemas.microsoft.com/office/drawing/2014/main" id="{18FFC804-9001-3D3B-FCB3-589FB61CC317}"/>
              </a:ext>
            </a:extLst>
          </p:cNvPr>
          <p:cNvSpPr>
            <a:spLocks noGrp="1"/>
          </p:cNvSpPr>
          <p:nvPr>
            <p:ph type="sldNum" sz="quarter" idx="12"/>
          </p:nvPr>
        </p:nvSpPr>
        <p:spPr>
          <a:xfrm>
            <a:off x="11074400" y="242235"/>
            <a:ext cx="738717" cy="365125"/>
          </a:xfrm>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a:t>
            </a:fld>
            <a:endParaRPr lang="en-US">
              <a:solidFill>
                <a:srgbClr val="FFFFFF"/>
              </a:solidFill>
              <a:latin typeface="Franklin Gothic Book"/>
            </a:endParaRPr>
          </a:p>
        </p:txBody>
      </p:sp>
      <p:sp>
        <p:nvSpPr>
          <p:cNvPr id="4" name="Slide Number Placeholder 3" hidden="1">
            <a:extLst>
              <a:ext uri="{FF2B5EF4-FFF2-40B4-BE49-F238E27FC236}">
                <a16:creationId xmlns:a16="http://schemas.microsoft.com/office/drawing/2014/main" id="{17B0381A-7B5B-BC82-F2EF-D76E5915D138}"/>
              </a:ext>
            </a:extLst>
          </p:cNvPr>
          <p:cNvSpPr>
            <a:spLocks noGrp="1"/>
          </p:cNvSpPr>
          <p:nvPr>
            <p:ph type="sldNum" sz="quarter" idx="4294967295"/>
          </p:nvPr>
        </p:nvSpPr>
        <p:spPr>
          <a:xfrm>
            <a:off x="11074400" y="242235"/>
            <a:ext cx="738717" cy="365125"/>
          </a:xfrm>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a:t>
            </a:fld>
            <a:endParaRPr lang="en-US">
              <a:solidFill>
                <a:srgbClr val="FFFFFF"/>
              </a:solidFill>
              <a:latin typeface="Franklin Gothic Book"/>
            </a:endParaRPr>
          </a:p>
        </p:txBody>
      </p:sp>
    </p:spTree>
    <p:extLst>
      <p:ext uri="{BB962C8B-B14F-4D97-AF65-F5344CB8AC3E}">
        <p14:creationId xmlns:p14="http://schemas.microsoft.com/office/powerpoint/2010/main" val="1268174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D3D39C7-6BCB-8197-A3DA-90677042F5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20</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9158287" y="152400"/>
            <a:ext cx="2837769" cy="369332"/>
          </a:xfrm>
          <a:prstGeom prst="rect">
            <a:avLst/>
          </a:prstGeom>
          <a:solidFill>
            <a:schemeClr val="accent6">
              <a:lumMod val="75000"/>
            </a:schemeClr>
          </a:solidFill>
        </p:spPr>
        <p:txBody>
          <a:bodyPr wrap="square" rtlCol="0">
            <a:spAutoFit/>
          </a:bodyPr>
          <a:lstStyle/>
          <a:p>
            <a:r>
              <a:rPr lang="en-US" dirty="0">
                <a:solidFill>
                  <a:schemeClr val="bg1"/>
                </a:solidFill>
              </a:rPr>
              <a:t>Open: 4.1  Ranking</a:t>
            </a:r>
          </a:p>
        </p:txBody>
      </p:sp>
    </p:spTree>
    <p:extLst>
      <p:ext uri="{BB962C8B-B14F-4D97-AF65-F5344CB8AC3E}">
        <p14:creationId xmlns:p14="http://schemas.microsoft.com/office/powerpoint/2010/main" val="345261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74098-40B4-D361-A92F-1AFE3D160AB4}"/>
              </a:ext>
            </a:extLst>
          </p:cNvPr>
          <p:cNvSpPr>
            <a:spLocks noGrp="1"/>
          </p:cNvSpPr>
          <p:nvPr>
            <p:ph type="title"/>
          </p:nvPr>
        </p:nvSpPr>
        <p:spPr>
          <a:xfrm>
            <a:off x="507407" y="2571750"/>
            <a:ext cx="4340352" cy="1162050"/>
          </a:xfrm>
        </p:spPr>
        <p:txBody>
          <a:bodyPr anchor="b">
            <a:normAutofit/>
          </a:bodyPr>
          <a:lstStyle/>
          <a:p>
            <a:r>
              <a:rPr lang="en-US" dirty="0"/>
              <a:t>Aggregation in Data Analysis</a:t>
            </a:r>
          </a:p>
        </p:txBody>
      </p:sp>
      <p:sp>
        <p:nvSpPr>
          <p:cNvPr id="3" name="Content Placeholder 2">
            <a:extLst>
              <a:ext uri="{FF2B5EF4-FFF2-40B4-BE49-F238E27FC236}">
                <a16:creationId xmlns:a16="http://schemas.microsoft.com/office/drawing/2014/main" id="{BEE5DCF0-CDA3-7130-375B-C79720BEC4D1}"/>
              </a:ext>
            </a:extLst>
          </p:cNvPr>
          <p:cNvSpPr>
            <a:spLocks noGrp="1"/>
          </p:cNvSpPr>
          <p:nvPr>
            <p:ph idx="1"/>
          </p:nvPr>
        </p:nvSpPr>
        <p:spPr>
          <a:xfrm>
            <a:off x="5558368" y="273051"/>
            <a:ext cx="6129865" cy="5853113"/>
          </a:xfrm>
        </p:spPr>
        <p:txBody>
          <a:bodyPr>
            <a:normAutofit/>
          </a:bodyPr>
          <a:lstStyle/>
          <a:p>
            <a:r>
              <a:rPr lang="en-US" dirty="0"/>
              <a:t>Why we aggregate: </a:t>
            </a:r>
          </a:p>
          <a:p>
            <a:pPr lvl="1"/>
            <a:r>
              <a:rPr lang="en-US" dirty="0"/>
              <a:t>Summary Statistics: Aggregating data allows us to compute summary statistics such as totals, averages, minimums, maximums, or counts.</a:t>
            </a:r>
          </a:p>
          <a:p>
            <a:pPr lvl="1"/>
            <a:r>
              <a:rPr lang="en-US" dirty="0"/>
              <a:t>Data Reduction: Aggregation condenses large amounts of data into a smaller and more manageable form without losing important insights. </a:t>
            </a:r>
          </a:p>
          <a:p>
            <a:pPr lvl="1"/>
            <a:r>
              <a:rPr lang="en-US" dirty="0"/>
              <a:t>Pattern Identification: Aggregating data helps identify patterns, correlations, or anomalies that may not be apparent at the individual data point level. It allows us to uncover insights and draw meaningful conclusions from the data.</a:t>
            </a:r>
          </a:p>
        </p:txBody>
      </p:sp>
      <p:sp>
        <p:nvSpPr>
          <p:cNvPr id="5" name="Text Placeholder 4">
            <a:extLst>
              <a:ext uri="{FF2B5EF4-FFF2-40B4-BE49-F238E27FC236}">
                <a16:creationId xmlns:a16="http://schemas.microsoft.com/office/drawing/2014/main" id="{226D8D5F-E563-61FC-5AB9-6B25BBD4E654}"/>
              </a:ext>
            </a:extLst>
          </p:cNvPr>
          <p:cNvSpPr>
            <a:spLocks noGrp="1"/>
          </p:cNvSpPr>
          <p:nvPr>
            <p:ph type="body" sz="half" idx="2"/>
          </p:nvPr>
        </p:nvSpPr>
        <p:spPr>
          <a:xfrm>
            <a:off x="508124" y="3733801"/>
            <a:ext cx="4340352" cy="2392363"/>
          </a:xfrm>
        </p:spPr>
        <p:txBody>
          <a:bodyPr>
            <a:normAutofit/>
          </a:bodyPr>
          <a:lstStyle/>
          <a:p>
            <a:r>
              <a:rPr lang="en-US" dirty="0"/>
              <a:t>How do I sum, count, mean, min, max and more with Pandas? </a:t>
            </a:r>
          </a:p>
        </p:txBody>
      </p:sp>
      <p:sp>
        <p:nvSpPr>
          <p:cNvPr id="4" name="Slide Number Placeholder 3" hidden="1">
            <a:extLst>
              <a:ext uri="{FF2B5EF4-FFF2-40B4-BE49-F238E27FC236}">
                <a16:creationId xmlns:a16="http://schemas.microsoft.com/office/drawing/2014/main" id="{B7938947-960F-5EB0-270C-300D379538F8}"/>
              </a:ext>
            </a:extLst>
          </p:cNvPr>
          <p:cNvSpPr>
            <a:spLocks noGrp="1"/>
          </p:cNvSpPr>
          <p:nvPr>
            <p:ph type="sldNum" sz="quarter" idx="4294967295"/>
          </p:nvPr>
        </p:nvSpPr>
        <p:spPr>
          <a:xfrm>
            <a:off x="11074400" y="242235"/>
            <a:ext cx="738717" cy="365125"/>
          </a:xfrm>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21</a:t>
            </a:fld>
            <a:endParaRPr lang="en-US">
              <a:solidFill>
                <a:srgbClr val="FFFFFF"/>
              </a:solidFill>
              <a:latin typeface="Franklin Gothic Book"/>
            </a:endParaRPr>
          </a:p>
        </p:txBody>
      </p:sp>
      <p:pic>
        <p:nvPicPr>
          <p:cNvPr id="6" name="Picture 5">
            <a:extLst>
              <a:ext uri="{FF2B5EF4-FFF2-40B4-BE49-F238E27FC236}">
                <a16:creationId xmlns:a16="http://schemas.microsoft.com/office/drawing/2014/main" id="{5F6F259F-A337-F45A-83EC-3187F3AC88EC}"/>
              </a:ext>
            </a:extLst>
          </p:cNvPr>
          <p:cNvPicPr>
            <a:picLocks noChangeAspect="1"/>
          </p:cNvPicPr>
          <p:nvPr/>
        </p:nvPicPr>
        <p:blipFill>
          <a:blip r:embed="rId2"/>
          <a:stretch>
            <a:fillRect/>
          </a:stretch>
        </p:blipFill>
        <p:spPr>
          <a:xfrm>
            <a:off x="4218482" y="4415705"/>
            <a:ext cx="7772400" cy="1710459"/>
          </a:xfrm>
          <a:prstGeom prst="rect">
            <a:avLst/>
          </a:prstGeom>
        </p:spPr>
      </p:pic>
    </p:spTree>
    <p:extLst>
      <p:ext uri="{BB962C8B-B14F-4D97-AF65-F5344CB8AC3E}">
        <p14:creationId xmlns:p14="http://schemas.microsoft.com/office/powerpoint/2010/main" val="2096086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4AAD0C-223B-1947-B982-741C2EA5F106}"/>
              </a:ext>
            </a:extLst>
          </p:cNvPr>
          <p:cNvSpPr>
            <a:spLocks noGrp="1"/>
          </p:cNvSpPr>
          <p:nvPr>
            <p:ph type="title"/>
          </p:nvPr>
        </p:nvSpPr>
        <p:spPr>
          <a:xfrm>
            <a:off x="664633" y="134471"/>
            <a:ext cx="10075084" cy="995082"/>
          </a:xfrm>
        </p:spPr>
        <p:txBody>
          <a:bodyPr anchor="b">
            <a:normAutofit/>
          </a:bodyPr>
          <a:lstStyle/>
          <a:p>
            <a:r>
              <a:rPr lang="en-US" dirty="0"/>
              <a:t>Pandas Agenda</a:t>
            </a:r>
          </a:p>
        </p:txBody>
      </p:sp>
      <p:sp>
        <p:nvSpPr>
          <p:cNvPr id="14" name="Slide Number Placeholder 3">
            <a:extLst>
              <a:ext uri="{FF2B5EF4-FFF2-40B4-BE49-F238E27FC236}">
                <a16:creationId xmlns:a16="http://schemas.microsoft.com/office/drawing/2014/main" id="{5D607DC2-EE4C-411C-9A21-A165B56778D3}"/>
              </a:ext>
            </a:extLst>
          </p:cNvPr>
          <p:cNvSpPr>
            <a:spLocks noGrp="1"/>
          </p:cNvSpPr>
          <p:nvPr>
            <p:ph type="sldNum" sz="quarter" idx="12"/>
          </p:nvPr>
        </p:nvSpPr>
        <p:spPr>
          <a:xfrm>
            <a:off x="11074400" y="242235"/>
            <a:ext cx="738717" cy="365125"/>
          </a:xfrm>
        </p:spPr>
        <p:txBody>
          <a:bodyPr anchor="ctr">
            <a:normAutofit/>
          </a:bodyPr>
          <a:lstStyle/>
          <a:p>
            <a:pPr>
              <a:spcAft>
                <a:spcPts val="600"/>
              </a:spcAft>
            </a:pPr>
            <a:fld id="{02456A73-CB17-B748-BD2A-A20F5DD59EC7}" type="slidenum">
              <a:rPr lang="en-US" smtClean="0">
                <a:solidFill>
                  <a:srgbClr val="FFFFFF"/>
                </a:solidFill>
              </a:rPr>
              <a:pPr>
                <a:spcAft>
                  <a:spcPts val="600"/>
                </a:spcAft>
              </a:pPr>
              <a:t>22</a:t>
            </a:fld>
            <a:endParaRPr lang="en-US">
              <a:solidFill>
                <a:srgbClr val="FFFFFF"/>
              </a:solidFill>
            </a:endParaRPr>
          </a:p>
        </p:txBody>
      </p:sp>
      <p:graphicFrame>
        <p:nvGraphicFramePr>
          <p:cNvPr id="10" name="Content Placeholder 7">
            <a:extLst>
              <a:ext uri="{FF2B5EF4-FFF2-40B4-BE49-F238E27FC236}">
                <a16:creationId xmlns:a16="http://schemas.microsoft.com/office/drawing/2014/main" id="{D17170B4-1D49-48A5-919E-D9C448DCD7EC}"/>
              </a:ext>
            </a:extLst>
          </p:cNvPr>
          <p:cNvGraphicFramePr>
            <a:graphicFrameLocks noGrp="1"/>
          </p:cNvGraphicFramePr>
          <p:nvPr>
            <p:ph idx="1"/>
            <p:extLst>
              <p:ext uri="{D42A27DB-BD31-4B8C-83A1-F6EECF244321}">
                <p14:modId xmlns:p14="http://schemas.microsoft.com/office/powerpoint/2010/main" val="3254563006"/>
              </p:ext>
            </p:extLst>
          </p:nvPr>
        </p:nvGraphicFramePr>
        <p:xfrm>
          <a:off x="664633" y="1981201"/>
          <a:ext cx="10075084"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97C6BCA2-05FC-3ED9-80CB-0B933E7EE0A0}"/>
              </a:ext>
            </a:extLst>
          </p:cNvPr>
          <p:cNvSpPr>
            <a:spLocks noGrp="1"/>
          </p:cNvSpPr>
          <p:nvPr>
            <p:ph type="body" sz="half" idx="2"/>
          </p:nvPr>
        </p:nvSpPr>
        <p:spPr/>
        <p:txBody>
          <a:bodyPr/>
          <a:lstStyle/>
          <a:p>
            <a:r>
              <a:rPr lang="en-US" dirty="0"/>
              <a:t>Dive into it. </a:t>
            </a:r>
          </a:p>
        </p:txBody>
      </p:sp>
    </p:spTree>
    <p:extLst>
      <p:ext uri="{BB962C8B-B14F-4D97-AF65-F5344CB8AC3E}">
        <p14:creationId xmlns:p14="http://schemas.microsoft.com/office/powerpoint/2010/main" val="3831636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42E7F2-E8CE-F045-BD88-011D92902B61}"/>
              </a:ext>
            </a:extLst>
          </p:cNvPr>
          <p:cNvSpPr>
            <a:spLocks noGrp="1"/>
          </p:cNvSpPr>
          <p:nvPr>
            <p:ph type="title"/>
          </p:nvPr>
        </p:nvSpPr>
        <p:spPr/>
        <p:txBody>
          <a:bodyPr/>
          <a:lstStyle/>
          <a:p>
            <a:r>
              <a:rPr lang="en-US" dirty="0"/>
              <a:t>How do I count number of missing values? </a:t>
            </a:r>
          </a:p>
        </p:txBody>
      </p:sp>
      <p:sp>
        <p:nvSpPr>
          <p:cNvPr id="8" name="Content Placeholder 7">
            <a:extLst>
              <a:ext uri="{FF2B5EF4-FFF2-40B4-BE49-F238E27FC236}">
                <a16:creationId xmlns:a16="http://schemas.microsoft.com/office/drawing/2014/main" id="{9C77B68B-49D7-B844-86DA-1C87923DA4C8}"/>
              </a:ext>
            </a:extLst>
          </p:cNvPr>
          <p:cNvSpPr>
            <a:spLocks noGrp="1"/>
          </p:cNvSpPr>
          <p:nvPr>
            <p:ph idx="1"/>
          </p:nvPr>
        </p:nvSpPr>
        <p:spPr>
          <a:xfrm>
            <a:off x="664633" y="4085863"/>
            <a:ext cx="10075084" cy="2040301"/>
          </a:xfrm>
        </p:spPr>
        <p:txBody>
          <a:bodyPr/>
          <a:lstStyle/>
          <a:p>
            <a:r>
              <a:rPr lang="en-US" dirty="0" err="1"/>
              <a:t>df.isnull</a:t>
            </a:r>
            <a:r>
              <a:rPr lang="en-US" dirty="0"/>
              <a:t>() – returns a True / False </a:t>
            </a:r>
          </a:p>
          <a:p>
            <a:r>
              <a:rPr lang="en-US" dirty="0"/>
              <a:t>.sum(axis = 0/1) – sums up the True / False by the Axis</a:t>
            </a:r>
          </a:p>
          <a:p>
            <a:pPr lvl="1"/>
            <a:r>
              <a:rPr lang="en-US" dirty="0"/>
              <a:t>Axis = 0 is for ROWs, i.e. for each column by row (how many nulls in this column) </a:t>
            </a:r>
          </a:p>
          <a:p>
            <a:pPr lvl="1"/>
            <a:r>
              <a:rPr lang="en-US" dirty="0"/>
              <a:t>Axis = 1 is for Columns, i.e. across each row by column (how many nulls in this row) </a:t>
            </a:r>
          </a:p>
        </p:txBody>
      </p:sp>
      <p:sp>
        <p:nvSpPr>
          <p:cNvPr id="9" name="Text Placeholder 8">
            <a:extLst>
              <a:ext uri="{FF2B5EF4-FFF2-40B4-BE49-F238E27FC236}">
                <a16:creationId xmlns:a16="http://schemas.microsoft.com/office/drawing/2014/main" id="{B940E8ED-0076-B441-A28D-73F9745D55DD}"/>
              </a:ext>
            </a:extLst>
          </p:cNvPr>
          <p:cNvSpPr>
            <a:spLocks noGrp="1"/>
          </p:cNvSpPr>
          <p:nvPr>
            <p:ph type="body" sz="half" idx="2"/>
          </p:nvPr>
        </p:nvSpPr>
        <p:spPr/>
        <p:txBody>
          <a:bodyPr/>
          <a:lstStyle/>
          <a:p>
            <a:r>
              <a:rPr lang="en-US" dirty="0" err="1"/>
              <a:t>df.isnull</a:t>
            </a:r>
            <a:r>
              <a:rPr lang="en-US" dirty="0"/>
              <a:t>().sum(axis = 0) or axis = 1</a:t>
            </a:r>
          </a:p>
        </p:txBody>
      </p:sp>
      <p:sp>
        <p:nvSpPr>
          <p:cNvPr id="2" name="Rectangle 1">
            <a:extLst>
              <a:ext uri="{FF2B5EF4-FFF2-40B4-BE49-F238E27FC236}">
                <a16:creationId xmlns:a16="http://schemas.microsoft.com/office/drawing/2014/main" id="{8836967B-CA6C-3647-9FB0-74961FEBC6AF}"/>
              </a:ext>
            </a:extLst>
          </p:cNvPr>
          <p:cNvSpPr/>
          <p:nvPr/>
        </p:nvSpPr>
        <p:spPr>
          <a:xfrm>
            <a:off x="664633" y="1939969"/>
            <a:ext cx="3631122" cy="646331"/>
          </a:xfrm>
          <a:prstGeom prst="rect">
            <a:avLst/>
          </a:prstGeom>
        </p:spPr>
        <p:txBody>
          <a:bodyPr wrap="none">
            <a:spAutoFit/>
          </a:bodyPr>
          <a:lstStyle/>
          <a:p>
            <a:r>
              <a:rPr lang="en-US" dirty="0" err="1">
                <a:solidFill>
                  <a:srgbClr val="000000"/>
                </a:solidFill>
                <a:latin typeface="Courier New" panose="02070309020205020404" pitchFamily="49" charset="0"/>
              </a:rPr>
              <a:t>df.isnull</a:t>
            </a:r>
            <a:r>
              <a:rPr lang="en-US" dirty="0">
                <a:solidFill>
                  <a:srgbClr val="000000"/>
                </a:solidFill>
                <a:latin typeface="Courier New" panose="02070309020205020404" pitchFamily="49" charset="0"/>
              </a:rPr>
              <a:t>().</a:t>
            </a:r>
            <a:r>
              <a:rPr lang="en-US" dirty="0">
                <a:solidFill>
                  <a:srgbClr val="795E26"/>
                </a:solidFill>
                <a:latin typeface="Courier New" panose="02070309020205020404" pitchFamily="49" charset="0"/>
              </a:rPr>
              <a:t>sum</a:t>
            </a:r>
            <a:r>
              <a:rPr lang="en-US" dirty="0">
                <a:solidFill>
                  <a:srgbClr val="000000"/>
                </a:solidFill>
                <a:latin typeface="Courier New" panose="02070309020205020404" pitchFamily="49" charset="0"/>
              </a:rPr>
              <a:t>(axis = </a:t>
            </a:r>
            <a:r>
              <a:rPr lang="en-US" dirty="0">
                <a:solidFill>
                  <a:srgbClr val="09885A"/>
                </a:solidFill>
                <a:latin typeface="Courier New" panose="02070309020205020404" pitchFamily="49" charset="0"/>
              </a:rPr>
              <a:t>0</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df.isnull</a:t>
            </a:r>
            <a:r>
              <a:rPr lang="en-US" dirty="0">
                <a:solidFill>
                  <a:srgbClr val="000000"/>
                </a:solidFill>
                <a:latin typeface="Courier New" panose="02070309020205020404" pitchFamily="49" charset="0"/>
              </a:rPr>
              <a:t>().sum(axis = 1)</a:t>
            </a:r>
          </a:p>
        </p:txBody>
      </p:sp>
      <p:pic>
        <p:nvPicPr>
          <p:cNvPr id="4" name="Picture 3">
            <a:extLst>
              <a:ext uri="{FF2B5EF4-FFF2-40B4-BE49-F238E27FC236}">
                <a16:creationId xmlns:a16="http://schemas.microsoft.com/office/drawing/2014/main" id="{2F7BF072-3E78-6B41-A046-DA6C67556062}"/>
              </a:ext>
            </a:extLst>
          </p:cNvPr>
          <p:cNvPicPr>
            <a:picLocks noChangeAspect="1"/>
          </p:cNvPicPr>
          <p:nvPr/>
        </p:nvPicPr>
        <p:blipFill>
          <a:blip r:embed="rId3"/>
          <a:stretch>
            <a:fillRect/>
          </a:stretch>
        </p:blipFill>
        <p:spPr>
          <a:xfrm>
            <a:off x="5246557" y="1782439"/>
            <a:ext cx="5493160" cy="2145397"/>
          </a:xfrm>
          <a:prstGeom prst="rect">
            <a:avLst/>
          </a:prstGeom>
        </p:spPr>
      </p:pic>
      <p:sp>
        <p:nvSpPr>
          <p:cNvPr id="5" name="Rectangle 4">
            <a:extLst>
              <a:ext uri="{FF2B5EF4-FFF2-40B4-BE49-F238E27FC236}">
                <a16:creationId xmlns:a16="http://schemas.microsoft.com/office/drawing/2014/main" id="{F11E8554-EF18-1740-9B31-A468B4CB5CAC}"/>
              </a:ext>
            </a:extLst>
          </p:cNvPr>
          <p:cNvSpPr/>
          <p:nvPr/>
        </p:nvSpPr>
        <p:spPr>
          <a:xfrm>
            <a:off x="844445" y="5961024"/>
            <a:ext cx="8749259" cy="369332"/>
          </a:xfrm>
          <a:prstGeom prst="rect">
            <a:avLst/>
          </a:prstGeom>
        </p:spPr>
        <p:txBody>
          <a:bodyPr wrap="square">
            <a:spAutoFit/>
          </a:bodyPr>
          <a:lstStyle/>
          <a:p>
            <a:r>
              <a:rPr lang="en-US" dirty="0"/>
              <a:t>https://</a:t>
            </a:r>
            <a:r>
              <a:rPr lang="en-US" dirty="0" err="1"/>
              <a:t>pandas.pydata.org</a:t>
            </a:r>
            <a:r>
              <a:rPr lang="en-US" dirty="0"/>
              <a:t>/docs/reference/</a:t>
            </a:r>
            <a:r>
              <a:rPr lang="en-US" dirty="0" err="1"/>
              <a:t>api</a:t>
            </a:r>
            <a:r>
              <a:rPr lang="en-US" dirty="0"/>
              <a:t>/</a:t>
            </a:r>
            <a:r>
              <a:rPr lang="en-US" dirty="0" err="1"/>
              <a:t>pandas.DataFrame.sum.html</a:t>
            </a:r>
            <a:endParaRPr lang="en-US" dirty="0"/>
          </a:p>
        </p:txBody>
      </p:sp>
    </p:spTree>
    <p:extLst>
      <p:ext uri="{BB962C8B-B14F-4D97-AF65-F5344CB8AC3E}">
        <p14:creationId xmlns:p14="http://schemas.microsoft.com/office/powerpoint/2010/main" val="2964844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69BC7DD-CDB8-6140-A8D1-449EB9CC37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115" r="67295"/>
          <a:stretch/>
        </p:blipFill>
        <p:spPr bwMode="auto">
          <a:xfrm>
            <a:off x="7825733" y="2309500"/>
            <a:ext cx="3987384" cy="34883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7802F6-86D9-7E41-9827-5D842D9A79E2}"/>
              </a:ext>
            </a:extLst>
          </p:cNvPr>
          <p:cNvSpPr>
            <a:spLocks noGrp="1"/>
          </p:cNvSpPr>
          <p:nvPr>
            <p:ph type="title"/>
          </p:nvPr>
        </p:nvSpPr>
        <p:spPr/>
        <p:txBody>
          <a:bodyPr/>
          <a:lstStyle/>
          <a:p>
            <a:r>
              <a:rPr lang="en-US" dirty="0"/>
              <a:t>What is an axis?</a:t>
            </a:r>
          </a:p>
        </p:txBody>
      </p:sp>
      <p:sp>
        <p:nvSpPr>
          <p:cNvPr id="3" name="Content Placeholder 2">
            <a:extLst>
              <a:ext uri="{FF2B5EF4-FFF2-40B4-BE49-F238E27FC236}">
                <a16:creationId xmlns:a16="http://schemas.microsoft.com/office/drawing/2014/main" id="{6234FCEE-212D-AC41-838A-B9318D0F0FD4}"/>
              </a:ext>
            </a:extLst>
          </p:cNvPr>
          <p:cNvSpPr>
            <a:spLocks noGrp="1"/>
          </p:cNvSpPr>
          <p:nvPr>
            <p:ph idx="1"/>
          </p:nvPr>
        </p:nvSpPr>
        <p:spPr>
          <a:xfrm>
            <a:off x="664633" y="1981201"/>
            <a:ext cx="10075084" cy="4569501"/>
          </a:xfrm>
        </p:spPr>
        <p:txBody>
          <a:bodyPr>
            <a:normAutofit/>
          </a:bodyPr>
          <a:lstStyle/>
          <a:p>
            <a:r>
              <a:rPr lang="en-US" dirty="0"/>
              <a:t>A </a:t>
            </a:r>
            <a:r>
              <a:rPr lang="en-US" i="1" dirty="0" err="1"/>
              <a:t>DataFrame</a:t>
            </a:r>
            <a:r>
              <a:rPr lang="en-US" dirty="0"/>
              <a:t> object has two axes: </a:t>
            </a:r>
            <a:r>
              <a:rPr lang="en-US" b="1" dirty="0"/>
              <a:t>“axis 0</a:t>
            </a:r>
            <a:r>
              <a:rPr lang="en-US" dirty="0"/>
              <a:t>” and “</a:t>
            </a:r>
            <a:r>
              <a:rPr lang="en-US" b="1" dirty="0"/>
              <a:t>axis 1</a:t>
            </a:r>
            <a:r>
              <a:rPr lang="en-US" dirty="0"/>
              <a:t>”. </a:t>
            </a:r>
          </a:p>
          <a:p>
            <a:r>
              <a:rPr lang="en-US" dirty="0"/>
              <a:t>“axis 0” represents rows</a:t>
            </a:r>
          </a:p>
          <a:p>
            <a:r>
              <a:rPr lang="en-US" dirty="0"/>
              <a:t>“axis 1” represents columns. </a:t>
            </a:r>
          </a:p>
          <a:p>
            <a:r>
              <a:rPr lang="en-US" i="1" dirty="0"/>
              <a:t>Series</a:t>
            </a:r>
            <a:r>
              <a:rPr lang="en-US" dirty="0"/>
              <a:t> and </a:t>
            </a:r>
            <a:r>
              <a:rPr lang="en-US" i="1" dirty="0" err="1"/>
              <a:t>DataFrame</a:t>
            </a:r>
            <a:r>
              <a:rPr lang="en-US" dirty="0"/>
              <a:t> share the same direction for “axis 0”</a:t>
            </a:r>
          </a:p>
          <a:p>
            <a:pPr lvl="1"/>
            <a:r>
              <a:rPr lang="en-US" dirty="0"/>
              <a:t>  </a:t>
            </a:r>
            <a:r>
              <a:rPr lang="en-US" i="1" dirty="0"/>
              <a:t>Series</a:t>
            </a:r>
            <a:r>
              <a:rPr lang="en-US" dirty="0"/>
              <a:t> technically is a single column so no need for axis 1 </a:t>
            </a:r>
          </a:p>
          <a:p>
            <a:r>
              <a:rPr lang="en-US" dirty="0"/>
              <a:t>Why do you care?</a:t>
            </a:r>
          </a:p>
          <a:p>
            <a:pPr lvl="1"/>
            <a:r>
              <a:rPr lang="en-US" dirty="0"/>
              <a:t>Summarizing along the axis – summing across (rows) or down (columns)</a:t>
            </a:r>
          </a:p>
          <a:p>
            <a:pPr lvl="2"/>
            <a:r>
              <a:rPr lang="en-US" dirty="0"/>
              <a:t>Functions operate along axis</a:t>
            </a:r>
          </a:p>
          <a:p>
            <a:pPr lvl="1"/>
            <a:r>
              <a:rPr lang="en-US" dirty="0"/>
              <a:t>Combining appending rows or columns</a:t>
            </a:r>
            <a:br>
              <a:rPr lang="en-US" dirty="0"/>
            </a:br>
            <a:endParaRPr lang="en-US" dirty="0"/>
          </a:p>
        </p:txBody>
      </p:sp>
      <p:sp>
        <p:nvSpPr>
          <p:cNvPr id="4" name="Slide Number Placeholder 3">
            <a:extLst>
              <a:ext uri="{FF2B5EF4-FFF2-40B4-BE49-F238E27FC236}">
                <a16:creationId xmlns:a16="http://schemas.microsoft.com/office/drawing/2014/main" id="{77E71DA4-65C9-514A-92A0-DEDD84DE303A}"/>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24</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8A90F125-A473-BB45-B98A-D4B01BFEF9F0}"/>
              </a:ext>
            </a:extLst>
          </p:cNvPr>
          <p:cNvSpPr>
            <a:spLocks noGrp="1"/>
          </p:cNvSpPr>
          <p:nvPr>
            <p:ph type="body" sz="half" idx="2"/>
          </p:nvPr>
        </p:nvSpPr>
        <p:spPr/>
        <p:txBody>
          <a:bodyPr/>
          <a:lstStyle/>
          <a:p>
            <a:r>
              <a:rPr lang="en-US" dirty="0"/>
              <a:t>Rows vs columns</a:t>
            </a:r>
          </a:p>
        </p:txBody>
      </p:sp>
    </p:spTree>
    <p:extLst>
      <p:ext uri="{BB962C8B-B14F-4D97-AF65-F5344CB8AC3E}">
        <p14:creationId xmlns:p14="http://schemas.microsoft.com/office/powerpoint/2010/main" val="4288551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42E7F2-E8CE-F045-BD88-011D92902B61}"/>
              </a:ext>
            </a:extLst>
          </p:cNvPr>
          <p:cNvSpPr>
            <a:spLocks noGrp="1"/>
          </p:cNvSpPr>
          <p:nvPr>
            <p:ph type="title"/>
          </p:nvPr>
        </p:nvSpPr>
        <p:spPr/>
        <p:txBody>
          <a:bodyPr/>
          <a:lstStyle/>
          <a:p>
            <a:r>
              <a:rPr lang="en-US" dirty="0"/>
              <a:t>How can I?</a:t>
            </a:r>
          </a:p>
        </p:txBody>
      </p:sp>
      <p:pic>
        <p:nvPicPr>
          <p:cNvPr id="3" name="Content Placeholder 2">
            <a:extLst>
              <a:ext uri="{FF2B5EF4-FFF2-40B4-BE49-F238E27FC236}">
                <a16:creationId xmlns:a16="http://schemas.microsoft.com/office/drawing/2014/main" id="{59FD4818-8266-FC4E-BCD7-346953F21948}"/>
              </a:ext>
            </a:extLst>
          </p:cNvPr>
          <p:cNvPicPr>
            <a:picLocks noGrp="1" noChangeAspect="1"/>
          </p:cNvPicPr>
          <p:nvPr>
            <p:ph idx="1"/>
          </p:nvPr>
        </p:nvPicPr>
        <p:blipFill>
          <a:blip r:embed="rId3"/>
          <a:stretch>
            <a:fillRect/>
          </a:stretch>
        </p:blipFill>
        <p:spPr>
          <a:xfrm>
            <a:off x="664633" y="2853862"/>
            <a:ext cx="6847245" cy="3576918"/>
          </a:xfrm>
          <a:prstGeom prst="rect">
            <a:avLst/>
          </a:prstGeom>
        </p:spPr>
      </p:pic>
      <p:sp>
        <p:nvSpPr>
          <p:cNvPr id="9" name="Text Placeholder 8">
            <a:extLst>
              <a:ext uri="{FF2B5EF4-FFF2-40B4-BE49-F238E27FC236}">
                <a16:creationId xmlns:a16="http://schemas.microsoft.com/office/drawing/2014/main" id="{B940E8ED-0076-B441-A28D-73F9745D55DD}"/>
              </a:ext>
            </a:extLst>
          </p:cNvPr>
          <p:cNvSpPr>
            <a:spLocks noGrp="1"/>
          </p:cNvSpPr>
          <p:nvPr>
            <p:ph type="body" sz="half" idx="2"/>
          </p:nvPr>
        </p:nvSpPr>
        <p:spPr>
          <a:xfrm>
            <a:off x="664691" y="1129553"/>
            <a:ext cx="10078613" cy="729227"/>
          </a:xfrm>
        </p:spPr>
        <p:txBody>
          <a:bodyPr/>
          <a:lstStyle/>
          <a:p>
            <a:r>
              <a:rPr lang="en-US" dirty="0"/>
              <a:t>Count the nulls by record and add it back to my data frame? </a:t>
            </a:r>
          </a:p>
        </p:txBody>
      </p:sp>
      <p:sp>
        <p:nvSpPr>
          <p:cNvPr id="2" name="Rectangle 1">
            <a:extLst>
              <a:ext uri="{FF2B5EF4-FFF2-40B4-BE49-F238E27FC236}">
                <a16:creationId xmlns:a16="http://schemas.microsoft.com/office/drawing/2014/main" id="{19CDD279-7B86-5245-B397-EA4D9C17BEB6}"/>
              </a:ext>
            </a:extLst>
          </p:cNvPr>
          <p:cNvSpPr/>
          <p:nvPr/>
        </p:nvSpPr>
        <p:spPr>
          <a:xfrm>
            <a:off x="664633" y="1923605"/>
            <a:ext cx="8944131" cy="646331"/>
          </a:xfrm>
          <a:prstGeom prst="rect">
            <a:avLst/>
          </a:prstGeom>
          <a:solidFill>
            <a:schemeClr val="bg1">
              <a:lumMod val="95000"/>
            </a:schemeClr>
          </a:solidFill>
        </p:spPr>
        <p:txBody>
          <a:bodyPr wrap="square">
            <a:spAutoFit/>
          </a:bodyPr>
          <a:lstStyle/>
          <a:p>
            <a:r>
              <a:rPr lang="en-US" dirty="0" err="1">
                <a:solidFill>
                  <a:srgbClr val="000000"/>
                </a:solidFill>
                <a:latin typeface="Courier New" panose="02070309020205020404" pitchFamily="49" charset="0"/>
              </a:rPr>
              <a:t>abnb</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dq_null_count</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abnb.isnull</a:t>
            </a:r>
            <a:r>
              <a:rPr lang="en-US" dirty="0">
                <a:solidFill>
                  <a:srgbClr val="000000"/>
                </a:solidFill>
                <a:latin typeface="Courier New" panose="02070309020205020404" pitchFamily="49" charset="0"/>
              </a:rPr>
              <a:t>().</a:t>
            </a:r>
            <a:r>
              <a:rPr lang="en-US" dirty="0">
                <a:solidFill>
                  <a:srgbClr val="795E26"/>
                </a:solidFill>
                <a:latin typeface="Courier New" panose="02070309020205020404" pitchFamily="49" charset="0"/>
              </a:rPr>
              <a:t>sum</a:t>
            </a:r>
            <a:r>
              <a:rPr lang="en-US" dirty="0">
                <a:solidFill>
                  <a:srgbClr val="000000"/>
                </a:solidFill>
                <a:latin typeface="Courier New" panose="02070309020205020404" pitchFamily="49" charset="0"/>
              </a:rPr>
              <a:t>(axis = </a:t>
            </a:r>
            <a:r>
              <a:rPr lang="en-US" dirty="0">
                <a:solidFill>
                  <a:srgbClr val="09885A"/>
                </a:solidFill>
                <a:latin typeface="Courier New" panose="02070309020205020404" pitchFamily="49" charset="0"/>
              </a:rPr>
              <a:t>1</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abnb.sort_values</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dq_null_count</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],ascending=</a:t>
            </a:r>
            <a:r>
              <a:rPr lang="en-US" dirty="0">
                <a:solidFill>
                  <a:srgbClr val="0000FF"/>
                </a:solidFill>
                <a:latin typeface="Courier New" panose="02070309020205020404" pitchFamily="49" charset="0"/>
              </a:rPr>
              <a:t>False</a:t>
            </a:r>
            <a:r>
              <a:rPr lang="en-US" dirty="0">
                <a:solidFill>
                  <a:srgbClr val="000000"/>
                </a:solidFill>
                <a:latin typeface="Courier New" panose="02070309020205020404" pitchFamily="49" charset="0"/>
              </a:rPr>
              <a:t>).head(</a:t>
            </a:r>
            <a:r>
              <a:rPr lang="en-US" dirty="0">
                <a:solidFill>
                  <a:srgbClr val="09885A"/>
                </a:solidFill>
                <a:latin typeface="Courier New" panose="02070309020205020404" pitchFamily="49" charset="0"/>
              </a:rPr>
              <a:t>10</a:t>
            </a:r>
            <a:r>
              <a:rPr lang="en-US" dirty="0">
                <a:solidFill>
                  <a:srgbClr val="000000"/>
                </a:solidFill>
                <a:latin typeface="Courier New" panose="02070309020205020404" pitchFamily="49" charset="0"/>
              </a:rPr>
              <a:t>)</a:t>
            </a:r>
          </a:p>
        </p:txBody>
      </p:sp>
      <p:sp>
        <p:nvSpPr>
          <p:cNvPr id="4" name="Rectangle 3">
            <a:extLst>
              <a:ext uri="{FF2B5EF4-FFF2-40B4-BE49-F238E27FC236}">
                <a16:creationId xmlns:a16="http://schemas.microsoft.com/office/drawing/2014/main" id="{E67A047F-4E6B-694C-B4FA-5317A8AE78AB}"/>
              </a:ext>
            </a:extLst>
          </p:cNvPr>
          <p:cNvSpPr/>
          <p:nvPr/>
        </p:nvSpPr>
        <p:spPr>
          <a:xfrm>
            <a:off x="7108887" y="3874707"/>
            <a:ext cx="3906839" cy="369332"/>
          </a:xfrm>
          <a:prstGeom prst="rect">
            <a:avLst/>
          </a:prstGeom>
        </p:spPr>
        <p:txBody>
          <a:bodyPr wrap="none">
            <a:spAutoFit/>
          </a:bodyPr>
          <a:lstStyle/>
          <a:p>
            <a:r>
              <a:rPr lang="en-US" dirty="0" err="1">
                <a:solidFill>
                  <a:srgbClr val="000000"/>
                </a:solidFill>
                <a:latin typeface="Courier New" panose="02070309020205020404" pitchFamily="49" charset="0"/>
              </a:rPr>
              <a:t>abnb</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dq_null_count</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a:t>
            </a:r>
            <a:r>
              <a:rPr lang="en-US" dirty="0">
                <a:solidFill>
                  <a:srgbClr val="795E26"/>
                </a:solidFill>
                <a:latin typeface="Courier New" panose="02070309020205020404" pitchFamily="49" charset="0"/>
              </a:rPr>
              <a:t>sum</a:t>
            </a:r>
            <a:r>
              <a:rPr lang="en-US" dirty="0">
                <a:solidFill>
                  <a:srgbClr val="000000"/>
                </a:solidFill>
                <a:latin typeface="Courier New" panose="02070309020205020404" pitchFamily="49" charset="0"/>
              </a:rPr>
              <a:t>()</a:t>
            </a:r>
          </a:p>
        </p:txBody>
      </p:sp>
      <p:sp>
        <p:nvSpPr>
          <p:cNvPr id="6" name="TextBox 5">
            <a:extLst>
              <a:ext uri="{FF2B5EF4-FFF2-40B4-BE49-F238E27FC236}">
                <a16:creationId xmlns:a16="http://schemas.microsoft.com/office/drawing/2014/main" id="{70118770-F36C-514C-B30F-CE95A91005E5}"/>
              </a:ext>
            </a:extLst>
          </p:cNvPr>
          <p:cNvSpPr txBox="1"/>
          <p:nvPr/>
        </p:nvSpPr>
        <p:spPr>
          <a:xfrm>
            <a:off x="6895475" y="4319155"/>
            <a:ext cx="4120251" cy="646331"/>
          </a:xfrm>
          <a:prstGeom prst="rect">
            <a:avLst/>
          </a:prstGeom>
          <a:noFill/>
        </p:spPr>
        <p:txBody>
          <a:bodyPr wrap="square" rtlCol="0">
            <a:spAutoFit/>
          </a:bodyPr>
          <a:lstStyle/>
          <a:p>
            <a:pPr algn="ctr"/>
            <a:r>
              <a:rPr lang="en-US" dirty="0"/>
              <a:t>In this data set there are a total of  60,044 missing values! </a:t>
            </a:r>
          </a:p>
        </p:txBody>
      </p:sp>
    </p:spTree>
    <p:extLst>
      <p:ext uri="{BB962C8B-B14F-4D97-AF65-F5344CB8AC3E}">
        <p14:creationId xmlns:p14="http://schemas.microsoft.com/office/powerpoint/2010/main" val="520510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D3D39C7-6BCB-8197-A3DA-90677042F5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26</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8342489" y="152400"/>
            <a:ext cx="3653567" cy="369332"/>
          </a:xfrm>
          <a:prstGeom prst="rect">
            <a:avLst/>
          </a:prstGeom>
          <a:solidFill>
            <a:schemeClr val="accent6">
              <a:lumMod val="75000"/>
            </a:schemeClr>
          </a:solidFill>
        </p:spPr>
        <p:txBody>
          <a:bodyPr wrap="square" rtlCol="0">
            <a:spAutoFit/>
          </a:bodyPr>
          <a:lstStyle/>
          <a:p>
            <a:r>
              <a:rPr lang="en-US" dirty="0">
                <a:solidFill>
                  <a:schemeClr val="bg1"/>
                </a:solidFill>
              </a:rPr>
              <a:t>Open:  4.1  Null Count Review</a:t>
            </a:r>
          </a:p>
        </p:txBody>
      </p:sp>
    </p:spTree>
    <p:extLst>
      <p:ext uri="{BB962C8B-B14F-4D97-AF65-F5344CB8AC3E}">
        <p14:creationId xmlns:p14="http://schemas.microsoft.com/office/powerpoint/2010/main" val="130805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111F81-9963-89FC-0347-D86B4695F810}"/>
              </a:ext>
            </a:extLst>
          </p:cNvPr>
          <p:cNvSpPr>
            <a:spLocks noGrp="1"/>
          </p:cNvSpPr>
          <p:nvPr>
            <p:ph type="title"/>
          </p:nvPr>
        </p:nvSpPr>
        <p:spPr>
          <a:xfrm>
            <a:off x="507407" y="2571750"/>
            <a:ext cx="4340352" cy="1162050"/>
          </a:xfrm>
        </p:spPr>
        <p:txBody>
          <a:bodyPr anchor="b">
            <a:normAutofit/>
          </a:bodyPr>
          <a:lstStyle/>
          <a:p>
            <a:r>
              <a:rPr lang="en-US" dirty="0"/>
              <a:t>Series</a:t>
            </a:r>
          </a:p>
        </p:txBody>
      </p:sp>
      <p:sp>
        <p:nvSpPr>
          <p:cNvPr id="13" name="Text Placeholder 3">
            <a:extLst>
              <a:ext uri="{FF2B5EF4-FFF2-40B4-BE49-F238E27FC236}">
                <a16:creationId xmlns:a16="http://schemas.microsoft.com/office/drawing/2014/main" id="{759A142E-00A0-3E3D-2CF8-2F006A6EE8C9}"/>
              </a:ext>
            </a:extLst>
          </p:cNvPr>
          <p:cNvSpPr>
            <a:spLocks noGrp="1"/>
          </p:cNvSpPr>
          <p:nvPr>
            <p:ph type="body" sz="half" idx="2"/>
          </p:nvPr>
        </p:nvSpPr>
        <p:spPr>
          <a:xfrm>
            <a:off x="508124" y="3733801"/>
            <a:ext cx="4340352" cy="2392363"/>
          </a:xfrm>
        </p:spPr>
        <p:txBody>
          <a:bodyPr>
            <a:normAutofit/>
          </a:bodyPr>
          <a:lstStyle/>
          <a:p>
            <a:pPr algn="ctr"/>
            <a:r>
              <a:rPr lang="en-US" sz="2800" dirty="0"/>
              <a:t>How can I get the sum, count, mean a single column of data? </a:t>
            </a:r>
          </a:p>
        </p:txBody>
      </p:sp>
      <p:graphicFrame>
        <p:nvGraphicFramePr>
          <p:cNvPr id="9" name="Content Placeholder 6">
            <a:extLst>
              <a:ext uri="{FF2B5EF4-FFF2-40B4-BE49-F238E27FC236}">
                <a16:creationId xmlns:a16="http://schemas.microsoft.com/office/drawing/2014/main" id="{B5836AB1-82CB-BA8A-C89A-947D9C8A7178}"/>
              </a:ext>
            </a:extLst>
          </p:cNvPr>
          <p:cNvGraphicFramePr>
            <a:graphicFrameLocks noGrp="1"/>
          </p:cNvGraphicFramePr>
          <p:nvPr>
            <p:ph idx="1"/>
            <p:extLst>
              <p:ext uri="{D42A27DB-BD31-4B8C-83A1-F6EECF244321}">
                <p14:modId xmlns:p14="http://schemas.microsoft.com/office/powerpoint/2010/main" val="3884551601"/>
              </p:ext>
            </p:extLst>
          </p:nvPr>
        </p:nvGraphicFramePr>
        <p:xfrm>
          <a:off x="5558368" y="273051"/>
          <a:ext cx="6129865"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hidden="1">
            <a:extLst>
              <a:ext uri="{FF2B5EF4-FFF2-40B4-BE49-F238E27FC236}">
                <a16:creationId xmlns:a16="http://schemas.microsoft.com/office/drawing/2014/main" id="{60B3A9C3-572E-35ED-615F-946CC2D8854C}"/>
              </a:ext>
            </a:extLst>
          </p:cNvPr>
          <p:cNvSpPr>
            <a:spLocks noGrp="1"/>
          </p:cNvSpPr>
          <p:nvPr>
            <p:ph type="sldNum" sz="quarter" idx="4294967295"/>
          </p:nvPr>
        </p:nvSpPr>
        <p:spPr>
          <a:xfrm>
            <a:off x="11166412" y="6426788"/>
            <a:ext cx="738717" cy="365125"/>
          </a:xfrm>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27</a:t>
            </a:fld>
            <a:endParaRPr lang="en-US">
              <a:solidFill>
                <a:srgbClr val="FFFFFF"/>
              </a:solidFill>
              <a:latin typeface="Franklin Gothic Book"/>
            </a:endParaRPr>
          </a:p>
        </p:txBody>
      </p:sp>
    </p:spTree>
    <p:extLst>
      <p:ext uri="{BB962C8B-B14F-4D97-AF65-F5344CB8AC3E}">
        <p14:creationId xmlns:p14="http://schemas.microsoft.com/office/powerpoint/2010/main" val="3011787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42E7F2-E8CE-F045-BD88-011D92902B61}"/>
              </a:ext>
            </a:extLst>
          </p:cNvPr>
          <p:cNvSpPr>
            <a:spLocks noGrp="1"/>
          </p:cNvSpPr>
          <p:nvPr>
            <p:ph type="title"/>
          </p:nvPr>
        </p:nvSpPr>
        <p:spPr/>
        <p:txBody>
          <a:bodyPr/>
          <a:lstStyle/>
          <a:p>
            <a:r>
              <a:rPr lang="en-US" dirty="0"/>
              <a:t>Series: Aggregation basics</a:t>
            </a:r>
          </a:p>
        </p:txBody>
      </p:sp>
      <p:sp>
        <p:nvSpPr>
          <p:cNvPr id="8" name="Content Placeholder 7">
            <a:extLst>
              <a:ext uri="{FF2B5EF4-FFF2-40B4-BE49-F238E27FC236}">
                <a16:creationId xmlns:a16="http://schemas.microsoft.com/office/drawing/2014/main" id="{9C77B68B-49D7-B844-86DA-1C87923DA4C8}"/>
              </a:ext>
            </a:extLst>
          </p:cNvPr>
          <p:cNvSpPr>
            <a:spLocks noGrp="1"/>
          </p:cNvSpPr>
          <p:nvPr>
            <p:ph idx="1"/>
          </p:nvPr>
        </p:nvSpPr>
        <p:spPr/>
        <p:txBody>
          <a:bodyPr>
            <a:normAutofit lnSpcReduction="10000"/>
          </a:bodyPr>
          <a:lstStyle/>
          <a:p>
            <a:r>
              <a:rPr lang="en-US" dirty="0">
                <a:hlinkClick r:id="rId3" tooltip="pandas.Series.sum"/>
              </a:rPr>
              <a:t>Series.sum</a:t>
            </a:r>
            <a:r>
              <a:rPr lang="en-US" dirty="0"/>
              <a:t> Return the sum.</a:t>
            </a:r>
          </a:p>
          <a:p>
            <a:r>
              <a:rPr lang="en-US" dirty="0">
                <a:hlinkClick r:id="rId4" tooltip="pandas.Series.min"/>
              </a:rPr>
              <a:t>Series.min</a:t>
            </a:r>
            <a:r>
              <a:rPr lang="en-US" dirty="0"/>
              <a:t> Return the minimum.</a:t>
            </a:r>
          </a:p>
          <a:p>
            <a:r>
              <a:rPr lang="en-US" dirty="0">
                <a:hlinkClick r:id="rId5" tooltip="pandas.Series.max"/>
              </a:rPr>
              <a:t>Series.max</a:t>
            </a:r>
            <a:r>
              <a:rPr lang="en-US" dirty="0"/>
              <a:t> Return the maximum.</a:t>
            </a:r>
          </a:p>
          <a:p>
            <a:r>
              <a:rPr lang="en-US" dirty="0" err="1">
                <a:hlinkClick r:id="rId5" tooltip="pandas.Series.max"/>
              </a:rPr>
              <a:t>Series.m</a:t>
            </a:r>
            <a:r>
              <a:rPr lang="en-US" dirty="0" err="1"/>
              <a:t>edian</a:t>
            </a:r>
            <a:r>
              <a:rPr lang="en-US" dirty="0"/>
              <a:t> Return the median.</a:t>
            </a:r>
          </a:p>
          <a:p>
            <a:r>
              <a:rPr lang="en-US" dirty="0" err="1"/>
              <a:t>Series.mode</a:t>
            </a:r>
            <a:r>
              <a:rPr lang="en-US" dirty="0"/>
              <a:t> Return the mode </a:t>
            </a:r>
          </a:p>
          <a:p>
            <a:r>
              <a:rPr lang="en-US" dirty="0" err="1"/>
              <a:t>Series.count</a:t>
            </a:r>
            <a:r>
              <a:rPr lang="en-US" dirty="0"/>
              <a:t> Return number of non-NA/null observations in the Series.</a:t>
            </a:r>
          </a:p>
          <a:p>
            <a:r>
              <a:rPr lang="en-US" dirty="0">
                <a:hlinkClick r:id="rId6" tooltip="pandas.Series.idxmin"/>
              </a:rPr>
              <a:t>Series.idxmin</a:t>
            </a:r>
            <a:r>
              <a:rPr lang="en-US" dirty="0"/>
              <a:t> Return the index of the minimum.</a:t>
            </a:r>
          </a:p>
          <a:p>
            <a:r>
              <a:rPr lang="en-US" dirty="0">
                <a:hlinkClick r:id="rId7" tooltip="pandas.Series.idxmax"/>
              </a:rPr>
              <a:t>Series.idxmax</a:t>
            </a:r>
            <a:r>
              <a:rPr lang="en-US" dirty="0"/>
              <a:t> Return the index of the maximum.</a:t>
            </a:r>
          </a:p>
          <a:p>
            <a:endParaRPr lang="en-US" dirty="0"/>
          </a:p>
        </p:txBody>
      </p:sp>
      <p:sp>
        <p:nvSpPr>
          <p:cNvPr id="9" name="Text Placeholder 8">
            <a:extLst>
              <a:ext uri="{FF2B5EF4-FFF2-40B4-BE49-F238E27FC236}">
                <a16:creationId xmlns:a16="http://schemas.microsoft.com/office/drawing/2014/main" id="{B940E8ED-0076-B441-A28D-73F9745D55DD}"/>
              </a:ext>
            </a:extLst>
          </p:cNvPr>
          <p:cNvSpPr>
            <a:spLocks noGrp="1"/>
          </p:cNvSpPr>
          <p:nvPr>
            <p:ph type="body" sz="half" idx="2"/>
          </p:nvPr>
        </p:nvSpPr>
        <p:spPr/>
        <p:txBody>
          <a:bodyPr/>
          <a:lstStyle/>
          <a:p>
            <a:r>
              <a:rPr lang="en-US" dirty="0"/>
              <a:t>sum, min, max, median, </a:t>
            </a:r>
          </a:p>
        </p:txBody>
      </p:sp>
      <p:sp>
        <p:nvSpPr>
          <p:cNvPr id="2" name="TextBox 1">
            <a:extLst>
              <a:ext uri="{FF2B5EF4-FFF2-40B4-BE49-F238E27FC236}">
                <a16:creationId xmlns:a16="http://schemas.microsoft.com/office/drawing/2014/main" id="{9262AAD5-8650-2341-A3CD-773F038316CD}"/>
              </a:ext>
            </a:extLst>
          </p:cNvPr>
          <p:cNvSpPr txBox="1"/>
          <p:nvPr/>
        </p:nvSpPr>
        <p:spPr>
          <a:xfrm>
            <a:off x="5425037" y="2124635"/>
            <a:ext cx="5982478" cy="369332"/>
          </a:xfrm>
          <a:prstGeom prst="rect">
            <a:avLst/>
          </a:prstGeom>
          <a:noFill/>
        </p:spPr>
        <p:txBody>
          <a:bodyPr wrap="square" rtlCol="0">
            <a:spAutoFit/>
          </a:bodyPr>
          <a:lstStyle/>
          <a:p>
            <a:pPr algn="ctr"/>
            <a:r>
              <a:rPr lang="en-US" dirty="0">
                <a:latin typeface="Courier New" panose="02070309020205020404" pitchFamily="49" charset="0"/>
                <a:cs typeface="Courier New" panose="02070309020205020404" pitchFamily="49" charset="0"/>
              </a:rPr>
              <a:t>df[“column”].&lt;function&gt;(&lt;options&gt;)</a:t>
            </a:r>
          </a:p>
        </p:txBody>
      </p:sp>
      <p:sp>
        <p:nvSpPr>
          <p:cNvPr id="3" name="Left Brace 2" descr="Series">
            <a:extLst>
              <a:ext uri="{FF2B5EF4-FFF2-40B4-BE49-F238E27FC236}">
                <a16:creationId xmlns:a16="http://schemas.microsoft.com/office/drawing/2014/main" id="{F92D8FCD-3609-E141-9AE1-0C416F509880}"/>
              </a:ext>
            </a:extLst>
          </p:cNvPr>
          <p:cNvSpPr/>
          <p:nvPr/>
        </p:nvSpPr>
        <p:spPr>
          <a:xfrm rot="16200000">
            <a:off x="6683115" y="1884794"/>
            <a:ext cx="434714" cy="16089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72607B4-CE20-EC44-BAB5-672E1E3B78BF}"/>
              </a:ext>
            </a:extLst>
          </p:cNvPr>
          <p:cNvSpPr txBox="1"/>
          <p:nvPr/>
        </p:nvSpPr>
        <p:spPr>
          <a:xfrm>
            <a:off x="6330845" y="2983571"/>
            <a:ext cx="1139253" cy="369332"/>
          </a:xfrm>
          <a:prstGeom prst="rect">
            <a:avLst/>
          </a:prstGeom>
          <a:noFill/>
        </p:spPr>
        <p:txBody>
          <a:bodyPr wrap="square" rtlCol="0">
            <a:spAutoFit/>
          </a:bodyPr>
          <a:lstStyle/>
          <a:p>
            <a:pPr algn="ctr"/>
            <a:r>
              <a:rPr lang="en-US" dirty="0"/>
              <a:t>Series</a:t>
            </a:r>
          </a:p>
        </p:txBody>
      </p:sp>
      <p:sp>
        <p:nvSpPr>
          <p:cNvPr id="10" name="Left Brace 9" descr="Series">
            <a:extLst>
              <a:ext uri="{FF2B5EF4-FFF2-40B4-BE49-F238E27FC236}">
                <a16:creationId xmlns:a16="http://schemas.microsoft.com/office/drawing/2014/main" id="{30E61ABD-E9E3-814A-9E1A-F8FE4FBA503D}"/>
              </a:ext>
            </a:extLst>
          </p:cNvPr>
          <p:cNvSpPr/>
          <p:nvPr/>
        </p:nvSpPr>
        <p:spPr>
          <a:xfrm rot="16200000">
            <a:off x="8292059" y="1934851"/>
            <a:ext cx="434714" cy="16089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7C367FC-55C5-434D-B34E-6AD147FF9542}"/>
              </a:ext>
            </a:extLst>
          </p:cNvPr>
          <p:cNvSpPr txBox="1"/>
          <p:nvPr/>
        </p:nvSpPr>
        <p:spPr>
          <a:xfrm>
            <a:off x="7939789" y="2983571"/>
            <a:ext cx="1139253" cy="369332"/>
          </a:xfrm>
          <a:prstGeom prst="rect">
            <a:avLst/>
          </a:prstGeom>
          <a:noFill/>
        </p:spPr>
        <p:txBody>
          <a:bodyPr wrap="square" rtlCol="0">
            <a:spAutoFit/>
          </a:bodyPr>
          <a:lstStyle/>
          <a:p>
            <a:pPr algn="ctr"/>
            <a:r>
              <a:rPr lang="en-US" dirty="0"/>
              <a:t>function</a:t>
            </a:r>
          </a:p>
        </p:txBody>
      </p:sp>
      <p:sp>
        <p:nvSpPr>
          <p:cNvPr id="12" name="Left Brace 11" descr="Series">
            <a:extLst>
              <a:ext uri="{FF2B5EF4-FFF2-40B4-BE49-F238E27FC236}">
                <a16:creationId xmlns:a16="http://schemas.microsoft.com/office/drawing/2014/main" id="{C21426BE-E35F-0546-92F2-49DEF5EBF418}"/>
              </a:ext>
            </a:extLst>
          </p:cNvPr>
          <p:cNvSpPr/>
          <p:nvPr/>
        </p:nvSpPr>
        <p:spPr>
          <a:xfrm rot="16200000">
            <a:off x="9901003" y="1906852"/>
            <a:ext cx="434714" cy="16089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D89E9FF-13B0-5942-8FA3-33BB7C859B3A}"/>
              </a:ext>
            </a:extLst>
          </p:cNvPr>
          <p:cNvSpPr txBox="1"/>
          <p:nvPr/>
        </p:nvSpPr>
        <p:spPr>
          <a:xfrm>
            <a:off x="9153992" y="2991167"/>
            <a:ext cx="1926903" cy="369332"/>
          </a:xfrm>
          <a:prstGeom prst="rect">
            <a:avLst/>
          </a:prstGeom>
          <a:noFill/>
        </p:spPr>
        <p:txBody>
          <a:bodyPr wrap="square" rtlCol="0">
            <a:spAutoFit/>
          </a:bodyPr>
          <a:lstStyle/>
          <a:p>
            <a:pPr algn="ctr"/>
            <a:r>
              <a:rPr lang="en-US" dirty="0"/>
              <a:t>Function options</a:t>
            </a:r>
          </a:p>
        </p:txBody>
      </p:sp>
    </p:spTree>
    <p:extLst>
      <p:ext uri="{BB962C8B-B14F-4D97-AF65-F5344CB8AC3E}">
        <p14:creationId xmlns:p14="http://schemas.microsoft.com/office/powerpoint/2010/main" val="3398383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111F81-9963-89FC-0347-D86B4695F810}"/>
              </a:ext>
            </a:extLst>
          </p:cNvPr>
          <p:cNvSpPr>
            <a:spLocks noGrp="1"/>
          </p:cNvSpPr>
          <p:nvPr>
            <p:ph type="title"/>
          </p:nvPr>
        </p:nvSpPr>
        <p:spPr>
          <a:xfrm>
            <a:off x="507407" y="2571750"/>
            <a:ext cx="4340352" cy="1162050"/>
          </a:xfrm>
        </p:spPr>
        <p:txBody>
          <a:bodyPr anchor="b">
            <a:normAutofit/>
          </a:bodyPr>
          <a:lstStyle/>
          <a:p>
            <a:r>
              <a:rPr lang="en-US" dirty="0" err="1"/>
              <a:t>DataFrame</a:t>
            </a:r>
            <a:endParaRPr lang="en-US" dirty="0"/>
          </a:p>
        </p:txBody>
      </p:sp>
      <p:sp>
        <p:nvSpPr>
          <p:cNvPr id="13" name="Text Placeholder 3">
            <a:extLst>
              <a:ext uri="{FF2B5EF4-FFF2-40B4-BE49-F238E27FC236}">
                <a16:creationId xmlns:a16="http://schemas.microsoft.com/office/drawing/2014/main" id="{759A142E-00A0-3E3D-2CF8-2F006A6EE8C9}"/>
              </a:ext>
            </a:extLst>
          </p:cNvPr>
          <p:cNvSpPr>
            <a:spLocks noGrp="1"/>
          </p:cNvSpPr>
          <p:nvPr>
            <p:ph type="body" sz="half" idx="2"/>
          </p:nvPr>
        </p:nvSpPr>
        <p:spPr>
          <a:xfrm>
            <a:off x="508124" y="3733801"/>
            <a:ext cx="4340352" cy="2392363"/>
          </a:xfrm>
        </p:spPr>
        <p:txBody>
          <a:bodyPr>
            <a:normAutofit/>
          </a:bodyPr>
          <a:lstStyle/>
          <a:p>
            <a:pPr algn="ctr"/>
            <a:r>
              <a:rPr lang="en-US" sz="2800" dirty="0"/>
              <a:t>How can I get the sum, count, mean a single on </a:t>
            </a:r>
            <a:r>
              <a:rPr lang="en-US" sz="2800" dirty="0" err="1"/>
              <a:t>DataFrame</a:t>
            </a:r>
            <a:r>
              <a:rPr lang="en-US" sz="2800" dirty="0"/>
              <a:t> columns? </a:t>
            </a:r>
          </a:p>
        </p:txBody>
      </p:sp>
      <p:graphicFrame>
        <p:nvGraphicFramePr>
          <p:cNvPr id="9" name="Content Placeholder 6">
            <a:extLst>
              <a:ext uri="{FF2B5EF4-FFF2-40B4-BE49-F238E27FC236}">
                <a16:creationId xmlns:a16="http://schemas.microsoft.com/office/drawing/2014/main" id="{B5836AB1-82CB-BA8A-C89A-947D9C8A7178}"/>
              </a:ext>
            </a:extLst>
          </p:cNvPr>
          <p:cNvGraphicFramePr>
            <a:graphicFrameLocks noGrp="1"/>
          </p:cNvGraphicFramePr>
          <p:nvPr>
            <p:ph idx="1"/>
            <p:extLst>
              <p:ext uri="{D42A27DB-BD31-4B8C-83A1-F6EECF244321}">
                <p14:modId xmlns:p14="http://schemas.microsoft.com/office/powerpoint/2010/main" val="2353828764"/>
              </p:ext>
            </p:extLst>
          </p:nvPr>
        </p:nvGraphicFramePr>
        <p:xfrm>
          <a:off x="5558368" y="273051"/>
          <a:ext cx="6129865"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hidden="1">
            <a:extLst>
              <a:ext uri="{FF2B5EF4-FFF2-40B4-BE49-F238E27FC236}">
                <a16:creationId xmlns:a16="http://schemas.microsoft.com/office/drawing/2014/main" id="{60B3A9C3-572E-35ED-615F-946CC2D8854C}"/>
              </a:ext>
            </a:extLst>
          </p:cNvPr>
          <p:cNvSpPr>
            <a:spLocks noGrp="1"/>
          </p:cNvSpPr>
          <p:nvPr>
            <p:ph type="sldNum" sz="quarter" idx="4294967295"/>
          </p:nvPr>
        </p:nvSpPr>
        <p:spPr>
          <a:xfrm>
            <a:off x="11166412" y="6426788"/>
            <a:ext cx="738717" cy="365125"/>
          </a:xfrm>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29</a:t>
            </a:fld>
            <a:endParaRPr lang="en-US">
              <a:solidFill>
                <a:srgbClr val="FFFFFF"/>
              </a:solidFill>
              <a:latin typeface="Franklin Gothic Book"/>
            </a:endParaRPr>
          </a:p>
        </p:txBody>
      </p:sp>
    </p:spTree>
    <p:extLst>
      <p:ext uri="{BB962C8B-B14F-4D97-AF65-F5344CB8AC3E}">
        <p14:creationId xmlns:p14="http://schemas.microsoft.com/office/powerpoint/2010/main" val="625592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AE80-5F26-D2BC-3EF3-92178F65860E}"/>
              </a:ext>
            </a:extLst>
          </p:cNvPr>
          <p:cNvSpPr>
            <a:spLocks noGrp="1"/>
          </p:cNvSpPr>
          <p:nvPr>
            <p:ph type="title"/>
          </p:nvPr>
        </p:nvSpPr>
        <p:spPr/>
        <p:txBody>
          <a:bodyPr/>
          <a:lstStyle/>
          <a:p>
            <a:r>
              <a:rPr lang="en-US" dirty="0"/>
              <a:t>Converting a List to a Data Frame</a:t>
            </a:r>
          </a:p>
        </p:txBody>
      </p:sp>
      <p:sp>
        <p:nvSpPr>
          <p:cNvPr id="3" name="Content Placeholder 2">
            <a:extLst>
              <a:ext uri="{FF2B5EF4-FFF2-40B4-BE49-F238E27FC236}">
                <a16:creationId xmlns:a16="http://schemas.microsoft.com/office/drawing/2014/main" id="{95747F94-A004-58B7-8D09-E076BEDFFC4F}"/>
              </a:ext>
            </a:extLst>
          </p:cNvPr>
          <p:cNvSpPr>
            <a:spLocks noGrp="1"/>
          </p:cNvSpPr>
          <p:nvPr>
            <p:ph idx="1"/>
          </p:nvPr>
        </p:nvSpPr>
        <p:spPr/>
        <p:txBody>
          <a:bodyPr>
            <a:normAutofit/>
          </a:bodyPr>
          <a:lstStyle/>
          <a:p>
            <a:r>
              <a:rPr lang="en-US" dirty="0"/>
              <a:t>Lists: a list is essentially a collection of elements, which could be integers, floats, strings, or even other lists. </a:t>
            </a:r>
          </a:p>
          <a:p>
            <a:r>
              <a:rPr lang="en-US" dirty="0"/>
              <a:t>Why Convert a List to a </a:t>
            </a:r>
            <a:r>
              <a:rPr lang="en-US" dirty="0" err="1"/>
              <a:t>DataFrame</a:t>
            </a:r>
            <a:r>
              <a:rPr lang="en-US" dirty="0"/>
              <a:t>?</a:t>
            </a:r>
          </a:p>
          <a:p>
            <a:pPr lvl="1"/>
            <a:r>
              <a:rPr lang="en-US" dirty="0"/>
              <a:t>Analysis – pandas makes it easy to filter, summarize and analyze data </a:t>
            </a:r>
          </a:p>
          <a:p>
            <a:pPr lvl="1"/>
            <a:r>
              <a:rPr lang="en-US" dirty="0"/>
              <a:t>Data Manipulation – pandas makes it easy to change, update, sort, join and structure data. </a:t>
            </a:r>
          </a:p>
          <a:p>
            <a:pPr lvl="1"/>
            <a:r>
              <a:rPr lang="en-US" dirty="0"/>
              <a:t>Deal w. Big Data – </a:t>
            </a:r>
            <a:r>
              <a:rPr lang="en-US" dirty="0" err="1"/>
              <a:t>DataFrames</a:t>
            </a:r>
            <a:r>
              <a:rPr lang="en-US" dirty="0"/>
              <a:t> allow us to deal with “big” data</a:t>
            </a:r>
          </a:p>
          <a:p>
            <a:r>
              <a:rPr lang="en-US" dirty="0"/>
              <a:t>How to Convert a List to a </a:t>
            </a:r>
            <a:r>
              <a:rPr lang="en-US" dirty="0" err="1"/>
              <a:t>DataFrame</a:t>
            </a:r>
            <a:r>
              <a:rPr lang="en-US" dirty="0"/>
              <a:t>, is easy with </a:t>
            </a:r>
            <a:r>
              <a:rPr lang="en-US" dirty="0" err="1"/>
              <a:t>pd.DataFrame</a:t>
            </a:r>
            <a:r>
              <a:rPr lang="en-US" dirty="0"/>
              <a:t>() function. </a:t>
            </a:r>
          </a:p>
        </p:txBody>
      </p:sp>
      <p:sp>
        <p:nvSpPr>
          <p:cNvPr id="4" name="Slide Number Placeholder 3">
            <a:extLst>
              <a:ext uri="{FF2B5EF4-FFF2-40B4-BE49-F238E27FC236}">
                <a16:creationId xmlns:a16="http://schemas.microsoft.com/office/drawing/2014/main" id="{A3B6560E-ADCE-FB1C-1CE3-31899FC47AAE}"/>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98DE1233-72EF-E0E0-5A76-1513E1FD87D2}"/>
              </a:ext>
            </a:extLst>
          </p:cNvPr>
          <p:cNvSpPr>
            <a:spLocks noGrp="1"/>
          </p:cNvSpPr>
          <p:nvPr>
            <p:ph type="body" sz="half" idx="2"/>
          </p:nvPr>
        </p:nvSpPr>
        <p:spPr/>
        <p:txBody>
          <a:bodyPr/>
          <a:lstStyle/>
          <a:p>
            <a:r>
              <a:rPr lang="en-US" dirty="0"/>
              <a:t>Lists are cool but </a:t>
            </a:r>
            <a:r>
              <a:rPr lang="en-US" dirty="0" err="1"/>
              <a:t>DataFrames</a:t>
            </a:r>
            <a:r>
              <a:rPr lang="en-US" dirty="0"/>
              <a:t> are cooler</a:t>
            </a:r>
          </a:p>
        </p:txBody>
      </p:sp>
      <p:sp>
        <p:nvSpPr>
          <p:cNvPr id="7" name="TextBox 6">
            <a:extLst>
              <a:ext uri="{FF2B5EF4-FFF2-40B4-BE49-F238E27FC236}">
                <a16:creationId xmlns:a16="http://schemas.microsoft.com/office/drawing/2014/main" id="{6E93749B-F280-DB83-B07F-753CE1C7191A}"/>
              </a:ext>
            </a:extLst>
          </p:cNvPr>
          <p:cNvSpPr txBox="1"/>
          <p:nvPr/>
        </p:nvSpPr>
        <p:spPr>
          <a:xfrm>
            <a:off x="831976" y="4999789"/>
            <a:ext cx="6100762" cy="1200329"/>
          </a:xfrm>
          <a:prstGeom prst="rect">
            <a:avLst/>
          </a:prstGeom>
          <a:solidFill>
            <a:schemeClr val="accent5">
              <a:lumMod val="20000"/>
              <a:lumOff val="80000"/>
            </a:schemeClr>
          </a:solidFill>
        </p:spPr>
        <p:txBody>
          <a:bodyPr wrap="square">
            <a:spAutoFit/>
          </a:bodyPr>
          <a:lstStyle/>
          <a:p>
            <a:r>
              <a:rPr lang="en-US" dirty="0">
                <a:solidFill>
                  <a:srgbClr val="0000FF"/>
                </a:solidFill>
                <a:effectLst/>
              </a:rPr>
              <a:t>import</a:t>
            </a:r>
            <a:r>
              <a:rPr lang="en-US" dirty="0">
                <a:solidFill>
                  <a:srgbClr val="000000"/>
                </a:solidFill>
                <a:effectLst/>
              </a:rPr>
              <a:t> pandas </a:t>
            </a:r>
            <a:r>
              <a:rPr lang="en-US" dirty="0">
                <a:solidFill>
                  <a:srgbClr val="0000FF"/>
                </a:solidFill>
                <a:effectLst/>
              </a:rPr>
              <a:t>as</a:t>
            </a:r>
            <a:r>
              <a:rPr lang="en-US" dirty="0">
                <a:solidFill>
                  <a:srgbClr val="000000"/>
                </a:solidFill>
                <a:effectLst/>
              </a:rPr>
              <a:t> pd</a:t>
            </a:r>
            <a:br>
              <a:rPr lang="en-US" dirty="0"/>
            </a:br>
            <a:endParaRPr lang="en-US" dirty="0"/>
          </a:p>
          <a:p>
            <a:r>
              <a:rPr lang="en-US" dirty="0">
                <a:solidFill>
                  <a:srgbClr val="008000"/>
                </a:solidFill>
                <a:effectLst/>
              </a:rPr>
              <a:t># Example list</a:t>
            </a:r>
            <a:br>
              <a:rPr lang="en-US" dirty="0"/>
            </a:br>
            <a:r>
              <a:rPr lang="en-US" dirty="0" err="1">
                <a:solidFill>
                  <a:srgbClr val="000000"/>
                </a:solidFill>
                <a:effectLst/>
              </a:rPr>
              <a:t>my_list</a:t>
            </a:r>
            <a:r>
              <a:rPr lang="en-US" dirty="0">
                <a:solidFill>
                  <a:srgbClr val="000000"/>
                </a:solidFill>
                <a:effectLst/>
              </a:rPr>
              <a:t> = [</a:t>
            </a:r>
            <a:r>
              <a:rPr lang="en-US" dirty="0">
                <a:solidFill>
                  <a:srgbClr val="098658"/>
                </a:solidFill>
                <a:effectLst/>
              </a:rPr>
              <a:t>10</a:t>
            </a:r>
            <a:r>
              <a:rPr lang="en-US" dirty="0">
                <a:solidFill>
                  <a:srgbClr val="000000"/>
                </a:solidFill>
                <a:effectLst/>
              </a:rPr>
              <a:t>, </a:t>
            </a:r>
            <a:r>
              <a:rPr lang="en-US" dirty="0">
                <a:solidFill>
                  <a:srgbClr val="098658"/>
                </a:solidFill>
                <a:effectLst/>
              </a:rPr>
              <a:t>20</a:t>
            </a:r>
            <a:r>
              <a:rPr lang="en-US" dirty="0">
                <a:solidFill>
                  <a:srgbClr val="000000"/>
                </a:solidFill>
                <a:effectLst/>
              </a:rPr>
              <a:t>, </a:t>
            </a:r>
            <a:r>
              <a:rPr lang="en-US" dirty="0">
                <a:solidFill>
                  <a:srgbClr val="098658"/>
                </a:solidFill>
                <a:effectLst/>
              </a:rPr>
              <a:t>30</a:t>
            </a:r>
            <a:r>
              <a:rPr lang="en-US" dirty="0">
                <a:solidFill>
                  <a:srgbClr val="000000"/>
                </a:solidFill>
                <a:effectLst/>
              </a:rPr>
              <a:t>, </a:t>
            </a:r>
            <a:r>
              <a:rPr lang="en-US" dirty="0">
                <a:solidFill>
                  <a:srgbClr val="098658"/>
                </a:solidFill>
                <a:effectLst/>
              </a:rPr>
              <a:t>40</a:t>
            </a:r>
            <a:r>
              <a:rPr lang="en-US" dirty="0">
                <a:solidFill>
                  <a:srgbClr val="000000"/>
                </a:solidFill>
                <a:effectLst/>
              </a:rPr>
              <a:t>, </a:t>
            </a:r>
            <a:r>
              <a:rPr lang="en-US" dirty="0">
                <a:solidFill>
                  <a:srgbClr val="098658"/>
                </a:solidFill>
                <a:effectLst/>
              </a:rPr>
              <a:t>50</a:t>
            </a:r>
            <a:r>
              <a:rPr lang="en-US" dirty="0">
                <a:solidFill>
                  <a:srgbClr val="000000"/>
                </a:solidFill>
                <a:effectLst/>
              </a:rPr>
              <a:t>]</a:t>
            </a:r>
            <a:endParaRPr lang="en-US" dirty="0"/>
          </a:p>
        </p:txBody>
      </p:sp>
      <p:sp>
        <p:nvSpPr>
          <p:cNvPr id="9" name="TextBox 8">
            <a:extLst>
              <a:ext uri="{FF2B5EF4-FFF2-40B4-BE49-F238E27FC236}">
                <a16:creationId xmlns:a16="http://schemas.microsoft.com/office/drawing/2014/main" id="{41E2D95E-BF00-E233-2C1D-5BA11179CDB5}"/>
              </a:ext>
            </a:extLst>
          </p:cNvPr>
          <p:cNvSpPr txBox="1"/>
          <p:nvPr/>
        </p:nvSpPr>
        <p:spPr>
          <a:xfrm>
            <a:off x="4638955" y="5246201"/>
            <a:ext cx="6100762" cy="1477328"/>
          </a:xfrm>
          <a:prstGeom prst="rect">
            <a:avLst/>
          </a:prstGeom>
          <a:solidFill>
            <a:schemeClr val="bg1">
              <a:lumMod val="95000"/>
            </a:schemeClr>
          </a:solidFill>
        </p:spPr>
        <p:txBody>
          <a:bodyPr wrap="square">
            <a:spAutoFit/>
          </a:bodyPr>
          <a:lstStyle/>
          <a:p>
            <a:r>
              <a:rPr lang="en-US" dirty="0">
                <a:solidFill>
                  <a:srgbClr val="008000"/>
                </a:solidFill>
                <a:effectLst/>
              </a:rPr>
              <a:t># Convert list to </a:t>
            </a:r>
            <a:r>
              <a:rPr lang="en-US" dirty="0" err="1">
                <a:solidFill>
                  <a:srgbClr val="008000"/>
                </a:solidFill>
                <a:effectLst/>
              </a:rPr>
              <a:t>DataFrame</a:t>
            </a:r>
            <a:endParaRPr lang="en-US" dirty="0">
              <a:solidFill>
                <a:srgbClr val="000000"/>
              </a:solidFill>
              <a:effectLst/>
            </a:endParaRPr>
          </a:p>
          <a:p>
            <a:r>
              <a:rPr lang="en-US" dirty="0" err="1">
                <a:solidFill>
                  <a:srgbClr val="000000"/>
                </a:solidFill>
                <a:effectLst/>
              </a:rPr>
              <a:t>df</a:t>
            </a:r>
            <a:r>
              <a:rPr lang="en-US" dirty="0">
                <a:solidFill>
                  <a:srgbClr val="000000"/>
                </a:solidFill>
                <a:effectLst/>
              </a:rPr>
              <a:t> = </a:t>
            </a:r>
            <a:r>
              <a:rPr lang="en-US" dirty="0" err="1">
                <a:solidFill>
                  <a:srgbClr val="000000"/>
                </a:solidFill>
                <a:effectLst/>
              </a:rPr>
              <a:t>pd.DataFrame</a:t>
            </a:r>
            <a:r>
              <a:rPr lang="en-US" dirty="0">
                <a:solidFill>
                  <a:srgbClr val="000000"/>
                </a:solidFill>
                <a:effectLst/>
              </a:rPr>
              <a:t>(</a:t>
            </a:r>
            <a:r>
              <a:rPr lang="en-US" dirty="0" err="1">
                <a:solidFill>
                  <a:srgbClr val="000000"/>
                </a:solidFill>
                <a:effectLst/>
              </a:rPr>
              <a:t>my_list</a:t>
            </a:r>
            <a:r>
              <a:rPr lang="en-US" dirty="0">
                <a:solidFill>
                  <a:srgbClr val="000000"/>
                </a:solidFill>
                <a:effectLst/>
              </a:rPr>
              <a:t>, columns=[</a:t>
            </a:r>
            <a:r>
              <a:rPr lang="en-US" dirty="0">
                <a:solidFill>
                  <a:srgbClr val="A31515"/>
                </a:solidFill>
                <a:effectLst/>
              </a:rPr>
              <a:t>'Numbers'</a:t>
            </a:r>
            <a:r>
              <a:rPr lang="en-US" dirty="0">
                <a:solidFill>
                  <a:srgbClr val="000000"/>
                </a:solidFill>
                <a:effectLst/>
              </a:rPr>
              <a:t>])</a:t>
            </a:r>
            <a:br>
              <a:rPr lang="en-US" dirty="0"/>
            </a:br>
            <a:br>
              <a:rPr lang="en-US" dirty="0"/>
            </a:br>
            <a:r>
              <a:rPr lang="en-US" dirty="0">
                <a:solidFill>
                  <a:srgbClr val="008000"/>
                </a:solidFill>
                <a:effectLst/>
              </a:rPr>
              <a:t># Display the </a:t>
            </a:r>
            <a:r>
              <a:rPr lang="en-US" dirty="0" err="1">
                <a:solidFill>
                  <a:srgbClr val="008000"/>
                </a:solidFill>
                <a:effectLst/>
              </a:rPr>
              <a:t>DataFrame</a:t>
            </a:r>
            <a:br>
              <a:rPr lang="en-US" dirty="0"/>
            </a:br>
            <a:r>
              <a:rPr lang="en-US" dirty="0">
                <a:solidFill>
                  <a:srgbClr val="0000FF"/>
                </a:solidFill>
                <a:effectLst/>
              </a:rPr>
              <a:t>print</a:t>
            </a:r>
            <a:r>
              <a:rPr lang="en-US" dirty="0">
                <a:solidFill>
                  <a:srgbClr val="000000"/>
                </a:solidFill>
                <a:effectLst/>
              </a:rPr>
              <a:t>(</a:t>
            </a:r>
            <a:r>
              <a:rPr lang="en-US" dirty="0" err="1">
                <a:solidFill>
                  <a:srgbClr val="000000"/>
                </a:solidFill>
                <a:effectLst/>
              </a:rPr>
              <a:t>df</a:t>
            </a:r>
            <a:r>
              <a:rPr lang="en-US" dirty="0">
                <a:solidFill>
                  <a:srgbClr val="000000"/>
                </a:solidFill>
                <a:effectLst/>
              </a:rPr>
              <a:t>)</a:t>
            </a:r>
            <a:endParaRPr lang="en-US" dirty="0"/>
          </a:p>
        </p:txBody>
      </p:sp>
    </p:spTree>
    <p:extLst>
      <p:ext uri="{BB962C8B-B14F-4D97-AF65-F5344CB8AC3E}">
        <p14:creationId xmlns:p14="http://schemas.microsoft.com/office/powerpoint/2010/main" val="3509357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42E7F2-E8CE-F045-BD88-011D92902B61}"/>
              </a:ext>
            </a:extLst>
          </p:cNvPr>
          <p:cNvSpPr>
            <a:spLocks noGrp="1"/>
          </p:cNvSpPr>
          <p:nvPr>
            <p:ph type="title"/>
          </p:nvPr>
        </p:nvSpPr>
        <p:spPr/>
        <p:txBody>
          <a:bodyPr/>
          <a:lstStyle/>
          <a:p>
            <a:r>
              <a:rPr lang="en-US" dirty="0" err="1"/>
              <a:t>Dataframe</a:t>
            </a:r>
            <a:r>
              <a:rPr lang="en-US" dirty="0"/>
              <a:t>: Aggregation basics</a:t>
            </a:r>
          </a:p>
        </p:txBody>
      </p:sp>
      <p:sp>
        <p:nvSpPr>
          <p:cNvPr id="8" name="Content Placeholder 7">
            <a:extLst>
              <a:ext uri="{FF2B5EF4-FFF2-40B4-BE49-F238E27FC236}">
                <a16:creationId xmlns:a16="http://schemas.microsoft.com/office/drawing/2014/main" id="{9C77B68B-49D7-B844-86DA-1C87923DA4C8}"/>
              </a:ext>
            </a:extLst>
          </p:cNvPr>
          <p:cNvSpPr>
            <a:spLocks noGrp="1"/>
          </p:cNvSpPr>
          <p:nvPr>
            <p:ph idx="1"/>
          </p:nvPr>
        </p:nvSpPr>
        <p:spPr>
          <a:xfrm>
            <a:off x="664633" y="3033627"/>
            <a:ext cx="10075084" cy="3689901"/>
          </a:xfrm>
        </p:spPr>
        <p:txBody>
          <a:bodyPr>
            <a:normAutofit fontScale="85000" lnSpcReduction="20000"/>
          </a:bodyPr>
          <a:lstStyle/>
          <a:p>
            <a:r>
              <a:rPr lang="en-US" dirty="0" err="1"/>
              <a:t>DataFrame.sum</a:t>
            </a:r>
            <a:r>
              <a:rPr lang="en-US" b="1" dirty="0"/>
              <a:t>(</a:t>
            </a:r>
            <a:r>
              <a:rPr lang="en-US" b="1" i="1" dirty="0"/>
              <a:t>axis=None</a:t>
            </a:r>
            <a:r>
              <a:rPr lang="en-US" b="1" dirty="0"/>
              <a:t>, </a:t>
            </a:r>
            <a:r>
              <a:rPr lang="en-US" b="1" i="1" dirty="0" err="1"/>
              <a:t>skipna</a:t>
            </a:r>
            <a:r>
              <a:rPr lang="en-US" b="1" i="1" dirty="0"/>
              <a:t>=None</a:t>
            </a:r>
            <a:r>
              <a:rPr lang="en-US" b="1" dirty="0"/>
              <a:t>, </a:t>
            </a:r>
            <a:r>
              <a:rPr lang="en-US" b="1" i="1" dirty="0"/>
              <a:t>level=None</a:t>
            </a:r>
            <a:r>
              <a:rPr lang="en-US" b="1" dirty="0"/>
              <a:t>, </a:t>
            </a:r>
            <a:r>
              <a:rPr lang="en-US" b="1" i="1" dirty="0" err="1"/>
              <a:t>numeric_only</a:t>
            </a:r>
            <a:r>
              <a:rPr lang="en-US" b="1" i="1" dirty="0"/>
              <a:t>=None</a:t>
            </a:r>
            <a:r>
              <a:rPr lang="en-US" b="1" dirty="0"/>
              <a:t>, </a:t>
            </a:r>
            <a:r>
              <a:rPr lang="en-US" b="1" i="1" dirty="0" err="1"/>
              <a:t>min_count</a:t>
            </a:r>
            <a:r>
              <a:rPr lang="en-US" b="1" i="1" dirty="0"/>
              <a:t>=0</a:t>
            </a:r>
          </a:p>
          <a:p>
            <a:r>
              <a:rPr lang="en-US" dirty="0" err="1"/>
              <a:t>DataFrame.min</a:t>
            </a:r>
            <a:r>
              <a:rPr lang="en-US" b="1" dirty="0"/>
              <a:t>(</a:t>
            </a:r>
            <a:r>
              <a:rPr lang="en-US" b="1" i="1" dirty="0"/>
              <a:t>axis=None</a:t>
            </a:r>
            <a:r>
              <a:rPr lang="en-US" b="1" dirty="0"/>
              <a:t>, </a:t>
            </a:r>
            <a:r>
              <a:rPr lang="en-US" b="1" i="1" dirty="0" err="1"/>
              <a:t>skipna</a:t>
            </a:r>
            <a:r>
              <a:rPr lang="en-US" b="1" i="1" dirty="0"/>
              <a:t>=None</a:t>
            </a:r>
            <a:r>
              <a:rPr lang="en-US" b="1" dirty="0"/>
              <a:t>, </a:t>
            </a:r>
            <a:r>
              <a:rPr lang="en-US" b="1" i="1" dirty="0"/>
              <a:t>level=None</a:t>
            </a:r>
            <a:r>
              <a:rPr lang="en-US" b="1" dirty="0"/>
              <a:t>, </a:t>
            </a:r>
            <a:r>
              <a:rPr lang="en-US" b="1" i="1" dirty="0" err="1"/>
              <a:t>numeric_only</a:t>
            </a:r>
            <a:r>
              <a:rPr lang="en-US" b="1" i="1" dirty="0"/>
              <a:t>=None</a:t>
            </a:r>
            <a:r>
              <a:rPr lang="en-US" b="1" dirty="0"/>
              <a:t>)</a:t>
            </a:r>
            <a:endParaRPr lang="en-US" dirty="0"/>
          </a:p>
          <a:p>
            <a:r>
              <a:rPr lang="en-US" dirty="0" err="1"/>
              <a:t>DataFrame.max</a:t>
            </a:r>
            <a:r>
              <a:rPr lang="en-US" b="1" dirty="0"/>
              <a:t>(</a:t>
            </a:r>
            <a:r>
              <a:rPr lang="en-US" b="1" i="1" dirty="0"/>
              <a:t>axis=None</a:t>
            </a:r>
            <a:r>
              <a:rPr lang="en-US" b="1" dirty="0"/>
              <a:t>, </a:t>
            </a:r>
            <a:r>
              <a:rPr lang="en-US" b="1" i="1" dirty="0" err="1"/>
              <a:t>skipna</a:t>
            </a:r>
            <a:r>
              <a:rPr lang="en-US" b="1" i="1" dirty="0"/>
              <a:t>=None</a:t>
            </a:r>
            <a:r>
              <a:rPr lang="en-US" b="1" dirty="0"/>
              <a:t>, </a:t>
            </a:r>
            <a:r>
              <a:rPr lang="en-US" b="1" i="1" dirty="0"/>
              <a:t>level=None</a:t>
            </a:r>
            <a:r>
              <a:rPr lang="en-US" b="1" dirty="0"/>
              <a:t>, </a:t>
            </a:r>
            <a:r>
              <a:rPr lang="en-US" b="1" i="1" dirty="0" err="1"/>
              <a:t>numeric_only</a:t>
            </a:r>
            <a:r>
              <a:rPr lang="en-US" b="1" i="1" dirty="0"/>
              <a:t>=None</a:t>
            </a:r>
            <a:r>
              <a:rPr lang="en-US" b="1" dirty="0"/>
              <a:t>)</a:t>
            </a:r>
          </a:p>
          <a:p>
            <a:r>
              <a:rPr lang="en-US" dirty="0" err="1"/>
              <a:t>DataFrame.median</a:t>
            </a:r>
            <a:r>
              <a:rPr lang="en-US" b="1" dirty="0"/>
              <a:t>(</a:t>
            </a:r>
            <a:r>
              <a:rPr lang="en-US" b="1" i="1" dirty="0"/>
              <a:t>axis=None</a:t>
            </a:r>
            <a:r>
              <a:rPr lang="en-US" b="1" dirty="0"/>
              <a:t>, </a:t>
            </a:r>
            <a:r>
              <a:rPr lang="en-US" b="1" i="1" dirty="0" err="1"/>
              <a:t>skipna</a:t>
            </a:r>
            <a:r>
              <a:rPr lang="en-US" b="1" i="1" dirty="0"/>
              <a:t>=None</a:t>
            </a:r>
            <a:r>
              <a:rPr lang="en-US" b="1" dirty="0"/>
              <a:t>, </a:t>
            </a:r>
            <a:r>
              <a:rPr lang="en-US" b="1" i="1" dirty="0"/>
              <a:t>level=None</a:t>
            </a:r>
            <a:r>
              <a:rPr lang="en-US" b="1" dirty="0"/>
              <a:t>, </a:t>
            </a:r>
            <a:r>
              <a:rPr lang="en-US" b="1" i="1" dirty="0" err="1"/>
              <a:t>numeric_only</a:t>
            </a:r>
            <a:r>
              <a:rPr lang="en-US" b="1" i="1" dirty="0"/>
              <a:t>=None)</a:t>
            </a:r>
            <a:endParaRPr lang="en-US" b="1" dirty="0"/>
          </a:p>
          <a:p>
            <a:r>
              <a:rPr lang="en-US" dirty="0" err="1"/>
              <a:t>DataFrame.count</a:t>
            </a:r>
            <a:r>
              <a:rPr lang="en-US" b="1" dirty="0"/>
              <a:t>(</a:t>
            </a:r>
            <a:r>
              <a:rPr lang="en-US" b="1" i="1" dirty="0"/>
              <a:t>axis=0</a:t>
            </a:r>
            <a:r>
              <a:rPr lang="en-US" b="1" dirty="0"/>
              <a:t>, </a:t>
            </a:r>
            <a:r>
              <a:rPr lang="en-US" b="1" i="1" dirty="0"/>
              <a:t>level=None</a:t>
            </a:r>
            <a:r>
              <a:rPr lang="en-US" b="1" dirty="0"/>
              <a:t>, </a:t>
            </a:r>
            <a:r>
              <a:rPr lang="en-US" b="1" i="1" dirty="0" err="1"/>
              <a:t>numeric_only</a:t>
            </a:r>
            <a:r>
              <a:rPr lang="en-US" b="1" i="1" dirty="0"/>
              <a:t>=False</a:t>
            </a:r>
            <a:r>
              <a:rPr lang="en-US" b="1" dirty="0"/>
              <a:t>)</a:t>
            </a:r>
          </a:p>
          <a:p>
            <a:r>
              <a:rPr lang="en-US" dirty="0" err="1"/>
              <a:t>DataFrame.nunique</a:t>
            </a:r>
            <a:r>
              <a:rPr lang="en-US" b="1" dirty="0"/>
              <a:t>(</a:t>
            </a:r>
            <a:r>
              <a:rPr lang="en-US" b="1" i="1" dirty="0"/>
              <a:t>axis=0</a:t>
            </a:r>
            <a:r>
              <a:rPr lang="en-US" b="1" dirty="0"/>
              <a:t>, </a:t>
            </a:r>
            <a:r>
              <a:rPr lang="en-US" b="1" i="1" dirty="0" err="1"/>
              <a:t>dropna</a:t>
            </a:r>
            <a:r>
              <a:rPr lang="en-US" b="1" i="1" dirty="0"/>
              <a:t>=True</a:t>
            </a:r>
            <a:r>
              <a:rPr lang="en-US" b="1" dirty="0"/>
              <a:t>)</a:t>
            </a:r>
            <a:endParaRPr lang="en-US" dirty="0"/>
          </a:p>
          <a:p>
            <a:r>
              <a:rPr lang="en-US" dirty="0">
                <a:hlinkClick r:id="rId3" tooltip="pandas.DataFrame.idxmin"/>
              </a:rPr>
              <a:t>DataFrame.idxmin</a:t>
            </a:r>
            <a:r>
              <a:rPr lang="en-US" dirty="0"/>
              <a:t> Return the index of the minimum over the requested axis.</a:t>
            </a:r>
          </a:p>
          <a:p>
            <a:r>
              <a:rPr lang="en-US" dirty="0">
                <a:hlinkClick r:id="rId4" tooltip="pandas.DataFrame.idxmax"/>
              </a:rPr>
              <a:t>DataFrame.idxmax</a:t>
            </a:r>
            <a:r>
              <a:rPr lang="en-US" dirty="0"/>
              <a:t> Return the index of the maximum over the requested axis.</a:t>
            </a:r>
          </a:p>
          <a:p>
            <a:pPr marL="0" indent="0">
              <a:buNone/>
            </a:pPr>
            <a:endParaRPr lang="en-US" dirty="0"/>
          </a:p>
        </p:txBody>
      </p:sp>
      <p:sp>
        <p:nvSpPr>
          <p:cNvPr id="9" name="Text Placeholder 8">
            <a:extLst>
              <a:ext uri="{FF2B5EF4-FFF2-40B4-BE49-F238E27FC236}">
                <a16:creationId xmlns:a16="http://schemas.microsoft.com/office/drawing/2014/main" id="{B940E8ED-0076-B441-A28D-73F9745D55DD}"/>
              </a:ext>
            </a:extLst>
          </p:cNvPr>
          <p:cNvSpPr>
            <a:spLocks noGrp="1"/>
          </p:cNvSpPr>
          <p:nvPr>
            <p:ph type="body" sz="half" idx="2"/>
          </p:nvPr>
        </p:nvSpPr>
        <p:spPr/>
        <p:txBody>
          <a:bodyPr/>
          <a:lstStyle/>
          <a:p>
            <a:r>
              <a:rPr lang="en-US" dirty="0"/>
              <a:t>sum, min, max, median, </a:t>
            </a:r>
          </a:p>
        </p:txBody>
      </p:sp>
      <p:sp>
        <p:nvSpPr>
          <p:cNvPr id="2" name="TextBox 1">
            <a:extLst>
              <a:ext uri="{FF2B5EF4-FFF2-40B4-BE49-F238E27FC236}">
                <a16:creationId xmlns:a16="http://schemas.microsoft.com/office/drawing/2014/main" id="{9262AAD5-8650-2341-A3CD-773F038316CD}"/>
              </a:ext>
            </a:extLst>
          </p:cNvPr>
          <p:cNvSpPr txBox="1"/>
          <p:nvPr/>
        </p:nvSpPr>
        <p:spPr>
          <a:xfrm>
            <a:off x="4585588" y="1459690"/>
            <a:ext cx="5982478" cy="369332"/>
          </a:xfrm>
          <a:prstGeom prst="rect">
            <a:avLst/>
          </a:prstGeom>
          <a:noFill/>
        </p:spPr>
        <p:txBody>
          <a:bodyPr wrap="square" rtlCol="0">
            <a:spAutoFit/>
          </a:bodyPr>
          <a:lstStyle/>
          <a:p>
            <a:pPr algn="ctr"/>
            <a:r>
              <a:rPr lang="en-US" b="1" dirty="0">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.&lt;function&gt;(&lt;options&gt;)</a:t>
            </a:r>
          </a:p>
        </p:txBody>
      </p:sp>
      <p:sp>
        <p:nvSpPr>
          <p:cNvPr id="3" name="Left Brace 2" descr="Series">
            <a:extLst>
              <a:ext uri="{FF2B5EF4-FFF2-40B4-BE49-F238E27FC236}">
                <a16:creationId xmlns:a16="http://schemas.microsoft.com/office/drawing/2014/main" id="{F92D8FCD-3609-E141-9AE1-0C416F509880}"/>
              </a:ext>
            </a:extLst>
          </p:cNvPr>
          <p:cNvSpPr/>
          <p:nvPr/>
        </p:nvSpPr>
        <p:spPr>
          <a:xfrm rot="16200000">
            <a:off x="5771213" y="1702032"/>
            <a:ext cx="434714" cy="644577"/>
          </a:xfrm>
          <a:prstGeom prst="leftBrace">
            <a:avLst>
              <a:gd name="adj1" fmla="val 9252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172607B4-CE20-EC44-BAB5-672E1E3B78BF}"/>
              </a:ext>
            </a:extLst>
          </p:cNvPr>
          <p:cNvSpPr txBox="1"/>
          <p:nvPr/>
        </p:nvSpPr>
        <p:spPr>
          <a:xfrm>
            <a:off x="5256552" y="2318626"/>
            <a:ext cx="1374098" cy="369332"/>
          </a:xfrm>
          <a:prstGeom prst="rect">
            <a:avLst/>
          </a:prstGeom>
          <a:noFill/>
        </p:spPr>
        <p:txBody>
          <a:bodyPr wrap="square" rtlCol="0">
            <a:spAutoFit/>
          </a:bodyPr>
          <a:lstStyle/>
          <a:p>
            <a:pPr algn="ctr"/>
            <a:r>
              <a:rPr lang="en-US" dirty="0"/>
              <a:t>Data Frame</a:t>
            </a:r>
          </a:p>
        </p:txBody>
      </p:sp>
      <p:sp>
        <p:nvSpPr>
          <p:cNvPr id="10" name="Left Brace 9" descr="Series">
            <a:extLst>
              <a:ext uri="{FF2B5EF4-FFF2-40B4-BE49-F238E27FC236}">
                <a16:creationId xmlns:a16="http://schemas.microsoft.com/office/drawing/2014/main" id="{30E61ABD-E9E3-814A-9E1A-F8FE4FBA503D}"/>
              </a:ext>
            </a:extLst>
          </p:cNvPr>
          <p:cNvSpPr/>
          <p:nvPr/>
        </p:nvSpPr>
        <p:spPr>
          <a:xfrm rot="16200000">
            <a:off x="6850504" y="1400332"/>
            <a:ext cx="434714" cy="137409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7C367FC-55C5-434D-B34E-6AD147FF9542}"/>
              </a:ext>
            </a:extLst>
          </p:cNvPr>
          <p:cNvSpPr txBox="1"/>
          <p:nvPr/>
        </p:nvSpPr>
        <p:spPr>
          <a:xfrm>
            <a:off x="6615657" y="2373246"/>
            <a:ext cx="1139253" cy="369332"/>
          </a:xfrm>
          <a:prstGeom prst="rect">
            <a:avLst/>
          </a:prstGeom>
          <a:noFill/>
        </p:spPr>
        <p:txBody>
          <a:bodyPr wrap="square" rtlCol="0">
            <a:spAutoFit/>
          </a:bodyPr>
          <a:lstStyle/>
          <a:p>
            <a:pPr algn="ctr"/>
            <a:r>
              <a:rPr lang="en-US" dirty="0"/>
              <a:t>function</a:t>
            </a:r>
          </a:p>
        </p:txBody>
      </p:sp>
      <p:sp>
        <p:nvSpPr>
          <p:cNvPr id="12" name="Left Brace 11" descr="Series">
            <a:extLst>
              <a:ext uri="{FF2B5EF4-FFF2-40B4-BE49-F238E27FC236}">
                <a16:creationId xmlns:a16="http://schemas.microsoft.com/office/drawing/2014/main" id="{C21426BE-E35F-0546-92F2-49DEF5EBF418}"/>
              </a:ext>
            </a:extLst>
          </p:cNvPr>
          <p:cNvSpPr/>
          <p:nvPr/>
        </p:nvSpPr>
        <p:spPr>
          <a:xfrm rot="16200000">
            <a:off x="8411978" y="1228094"/>
            <a:ext cx="434714" cy="16089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D89E9FF-13B0-5942-8FA3-33BB7C859B3A}"/>
              </a:ext>
            </a:extLst>
          </p:cNvPr>
          <p:cNvSpPr txBox="1"/>
          <p:nvPr/>
        </p:nvSpPr>
        <p:spPr>
          <a:xfrm>
            <a:off x="7774894" y="2334105"/>
            <a:ext cx="1926903" cy="369332"/>
          </a:xfrm>
          <a:prstGeom prst="rect">
            <a:avLst/>
          </a:prstGeom>
          <a:noFill/>
        </p:spPr>
        <p:txBody>
          <a:bodyPr wrap="square" rtlCol="0">
            <a:spAutoFit/>
          </a:bodyPr>
          <a:lstStyle/>
          <a:p>
            <a:pPr algn="ctr"/>
            <a:r>
              <a:rPr lang="en-US" dirty="0"/>
              <a:t>Function options</a:t>
            </a:r>
          </a:p>
        </p:txBody>
      </p:sp>
    </p:spTree>
    <p:extLst>
      <p:ext uri="{BB962C8B-B14F-4D97-AF65-F5344CB8AC3E}">
        <p14:creationId xmlns:p14="http://schemas.microsoft.com/office/powerpoint/2010/main" val="348601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2884-70C8-AC4E-814C-138819D5B320}"/>
              </a:ext>
            </a:extLst>
          </p:cNvPr>
          <p:cNvSpPr>
            <a:spLocks noGrp="1"/>
          </p:cNvSpPr>
          <p:nvPr>
            <p:ph type="title"/>
          </p:nvPr>
        </p:nvSpPr>
        <p:spPr/>
        <p:txBody>
          <a:bodyPr/>
          <a:lstStyle/>
          <a:p>
            <a:r>
              <a:rPr lang="en-US" dirty="0"/>
              <a:t>Scientific Notation</a:t>
            </a:r>
          </a:p>
        </p:txBody>
      </p:sp>
      <p:sp>
        <p:nvSpPr>
          <p:cNvPr id="3" name="Content Placeholder 2">
            <a:extLst>
              <a:ext uri="{FF2B5EF4-FFF2-40B4-BE49-F238E27FC236}">
                <a16:creationId xmlns:a16="http://schemas.microsoft.com/office/drawing/2014/main" id="{DA09999E-1334-F642-8DD7-AF927266BD17}"/>
              </a:ext>
            </a:extLst>
          </p:cNvPr>
          <p:cNvSpPr>
            <a:spLocks noGrp="1"/>
          </p:cNvSpPr>
          <p:nvPr>
            <p:ph idx="1"/>
          </p:nvPr>
        </p:nvSpPr>
        <p:spPr>
          <a:xfrm>
            <a:off x="664632" y="1981201"/>
            <a:ext cx="10409767" cy="4144963"/>
          </a:xfrm>
        </p:spPr>
        <p:txBody>
          <a:bodyPr>
            <a:normAutofit lnSpcReduction="10000"/>
          </a:bodyPr>
          <a:lstStyle/>
          <a:p>
            <a:pPr marL="0" indent="0" algn="ctr">
              <a:buNone/>
            </a:pPr>
            <a:r>
              <a:rPr lang="en-US" dirty="0"/>
              <a:t>“How can one modify the format for the output from an aggregate operation in pandas that produces scientific notation for numbers?”</a:t>
            </a:r>
          </a:p>
          <a:p>
            <a:r>
              <a:rPr lang="en-US" b="1" dirty="0"/>
              <a:t>There are lazy ways to do this:</a:t>
            </a:r>
          </a:p>
          <a:p>
            <a:pPr lvl="1"/>
            <a:r>
              <a:rPr lang="en-US" dirty="0"/>
              <a:t>Convert from float to string:</a:t>
            </a:r>
          </a:p>
          <a:p>
            <a:pPr lvl="2"/>
            <a:r>
              <a:rPr lang="en-US" dirty="0"/>
              <a:t>Converting numbers to strings purely for aesthetic purposes seems like a bad idea.</a:t>
            </a:r>
          </a:p>
          <a:p>
            <a:pPr lvl="2"/>
            <a:r>
              <a:rPr lang="en-US" dirty="0" err="1"/>
              <a:t>df.astype</a:t>
            </a:r>
            <a:r>
              <a:rPr lang="en-US" dirty="0"/>
              <a:t>(str)</a:t>
            </a:r>
          </a:p>
          <a:p>
            <a:pPr lvl="1"/>
            <a:r>
              <a:rPr lang="en-US" dirty="0"/>
              <a:t>df = </a:t>
            </a:r>
            <a:r>
              <a:rPr lang="en-US" dirty="0" err="1"/>
              <a:t>df.round</a:t>
            </a:r>
            <a:r>
              <a:rPr lang="en-US" dirty="0"/>
              <a:t>(4) </a:t>
            </a:r>
          </a:p>
          <a:p>
            <a:r>
              <a:rPr lang="en-US" b="1" dirty="0"/>
              <a:t>These are equivalent and generally accepted,</a:t>
            </a:r>
          </a:p>
          <a:p>
            <a:pPr lvl="1"/>
            <a:r>
              <a:rPr lang="en-US" b="1" dirty="0"/>
              <a:t> set at top of notebook where you import libraries </a:t>
            </a:r>
          </a:p>
          <a:p>
            <a:pPr lvl="1"/>
            <a:r>
              <a:rPr lang="en-US" dirty="0" err="1"/>
              <a:t>pd.options.display.float_format</a:t>
            </a:r>
            <a:r>
              <a:rPr lang="en-US" dirty="0"/>
              <a:t> = '{:.4f}'.format</a:t>
            </a:r>
          </a:p>
          <a:p>
            <a:pPr lvl="1"/>
            <a:r>
              <a:rPr lang="en-US" dirty="0" err="1"/>
              <a:t>pd.set_option</a:t>
            </a:r>
            <a:r>
              <a:rPr lang="en-US" dirty="0"/>
              <a:t>('</a:t>
            </a:r>
            <a:r>
              <a:rPr lang="en-US" dirty="0" err="1"/>
              <a:t>display.float_format</a:t>
            </a:r>
            <a:r>
              <a:rPr lang="en-US" dirty="0"/>
              <a:t>', '{:.2f}'.format)</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94FEFA48-5826-2747-8F2E-584CA1B38445}"/>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31</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A8AFDCC7-9235-7743-974D-5A3E8EA78046}"/>
              </a:ext>
            </a:extLst>
          </p:cNvPr>
          <p:cNvSpPr>
            <a:spLocks noGrp="1"/>
          </p:cNvSpPr>
          <p:nvPr>
            <p:ph type="body" sz="half" idx="2"/>
          </p:nvPr>
        </p:nvSpPr>
        <p:spPr/>
        <p:txBody>
          <a:bodyPr/>
          <a:lstStyle/>
          <a:p>
            <a:r>
              <a:rPr lang="en-US" dirty="0"/>
              <a:t>Why is everything in scientific notation? And how do I suppress it? </a:t>
            </a:r>
          </a:p>
        </p:txBody>
      </p:sp>
      <p:sp>
        <p:nvSpPr>
          <p:cNvPr id="6" name="Right Brace 5">
            <a:extLst>
              <a:ext uri="{FF2B5EF4-FFF2-40B4-BE49-F238E27FC236}">
                <a16:creationId xmlns:a16="http://schemas.microsoft.com/office/drawing/2014/main" id="{68A4FFCD-7BAC-458E-2994-C85D845BD0EC}"/>
              </a:ext>
            </a:extLst>
          </p:cNvPr>
          <p:cNvSpPr/>
          <p:nvPr/>
        </p:nvSpPr>
        <p:spPr>
          <a:xfrm>
            <a:off x="9166578" y="2822222"/>
            <a:ext cx="1309511" cy="1727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67072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D3D39C7-6BCB-8197-A3DA-90677042F5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32</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8342489" y="152400"/>
            <a:ext cx="3653567" cy="369332"/>
          </a:xfrm>
          <a:prstGeom prst="rect">
            <a:avLst/>
          </a:prstGeom>
          <a:solidFill>
            <a:schemeClr val="accent6">
              <a:lumMod val="75000"/>
            </a:schemeClr>
          </a:solidFill>
        </p:spPr>
        <p:txBody>
          <a:bodyPr wrap="square" rtlCol="0">
            <a:spAutoFit/>
          </a:bodyPr>
          <a:lstStyle/>
          <a:p>
            <a:r>
              <a:rPr lang="en-US" dirty="0">
                <a:solidFill>
                  <a:schemeClr val="bg1"/>
                </a:solidFill>
              </a:rPr>
              <a:t>Open:  4.2  Null Count Review</a:t>
            </a:r>
          </a:p>
        </p:txBody>
      </p:sp>
    </p:spTree>
    <p:extLst>
      <p:ext uri="{BB962C8B-B14F-4D97-AF65-F5344CB8AC3E}">
        <p14:creationId xmlns:p14="http://schemas.microsoft.com/office/powerpoint/2010/main" val="52305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3E0F-344B-1D47-96DC-4A848D28E49C}"/>
              </a:ext>
            </a:extLst>
          </p:cNvPr>
          <p:cNvSpPr>
            <a:spLocks noGrp="1"/>
          </p:cNvSpPr>
          <p:nvPr>
            <p:ph type="title"/>
          </p:nvPr>
        </p:nvSpPr>
        <p:spPr/>
        <p:txBody>
          <a:bodyPr/>
          <a:lstStyle/>
          <a:p>
            <a:r>
              <a:rPr lang="en-US" dirty="0"/>
              <a:t>Pandas’ .aggregate()</a:t>
            </a:r>
          </a:p>
        </p:txBody>
      </p:sp>
      <p:sp>
        <p:nvSpPr>
          <p:cNvPr id="3" name="Content Placeholder 2">
            <a:extLst>
              <a:ext uri="{FF2B5EF4-FFF2-40B4-BE49-F238E27FC236}">
                <a16:creationId xmlns:a16="http://schemas.microsoft.com/office/drawing/2014/main" id="{7D0AB47B-36F2-D243-A8F2-BB01E0C9F55B}"/>
              </a:ext>
            </a:extLst>
          </p:cNvPr>
          <p:cNvSpPr>
            <a:spLocks noGrp="1"/>
          </p:cNvSpPr>
          <p:nvPr>
            <p:ph idx="1"/>
          </p:nvPr>
        </p:nvSpPr>
        <p:spPr>
          <a:xfrm>
            <a:off x="664633" y="3942413"/>
            <a:ext cx="4267131" cy="1386805"/>
          </a:xfrm>
        </p:spPr>
        <p:txBody>
          <a:bodyPr/>
          <a:lstStyle/>
          <a:p>
            <a:r>
              <a:rPr lang="en-US" dirty="0"/>
              <a:t>Standard functions </a:t>
            </a:r>
          </a:p>
          <a:p>
            <a:pPr lvl="1"/>
            <a:r>
              <a:rPr lang="en-US" dirty="0"/>
              <a:t>Sum, min, max, count, </a:t>
            </a:r>
            <a:r>
              <a:rPr lang="en-US" dirty="0" err="1"/>
              <a:t>nunique</a:t>
            </a:r>
            <a:endParaRPr lang="en-US" dirty="0"/>
          </a:p>
          <a:p>
            <a:pPr lvl="1"/>
            <a:r>
              <a:rPr lang="en-US" dirty="0"/>
              <a:t>Mean, median, mode etc.</a:t>
            </a:r>
          </a:p>
        </p:txBody>
      </p:sp>
      <p:sp>
        <p:nvSpPr>
          <p:cNvPr id="4" name="Slide Number Placeholder 3">
            <a:extLst>
              <a:ext uri="{FF2B5EF4-FFF2-40B4-BE49-F238E27FC236}">
                <a16:creationId xmlns:a16="http://schemas.microsoft.com/office/drawing/2014/main" id="{0C88ABE3-A322-2846-94F5-8211F8ABD0A2}"/>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33</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32C2E45C-B9FE-504D-B8E3-93F0B571552D}"/>
              </a:ext>
            </a:extLst>
          </p:cNvPr>
          <p:cNvSpPr>
            <a:spLocks noGrp="1"/>
          </p:cNvSpPr>
          <p:nvPr>
            <p:ph type="body" sz="half" idx="2"/>
          </p:nvPr>
        </p:nvSpPr>
        <p:spPr/>
        <p:txBody>
          <a:bodyPr/>
          <a:lstStyle/>
          <a:p>
            <a:r>
              <a:rPr lang="en-US" dirty="0" err="1"/>
              <a:t>DataFrame.aggregate</a:t>
            </a:r>
            <a:r>
              <a:rPr lang="en-US" dirty="0"/>
              <a:t>(</a:t>
            </a:r>
            <a:r>
              <a:rPr lang="en-US" dirty="0" err="1"/>
              <a:t>func</a:t>
            </a:r>
            <a:r>
              <a:rPr lang="en-US" dirty="0"/>
              <a:t>=None, axis=0) or .</a:t>
            </a:r>
            <a:r>
              <a:rPr lang="en-US" dirty="0" err="1"/>
              <a:t>agg</a:t>
            </a:r>
            <a:r>
              <a:rPr lang="en-US" dirty="0"/>
              <a:t>() for short! </a:t>
            </a:r>
          </a:p>
        </p:txBody>
      </p:sp>
      <p:sp>
        <p:nvSpPr>
          <p:cNvPr id="6" name="Rectangle 5">
            <a:extLst>
              <a:ext uri="{FF2B5EF4-FFF2-40B4-BE49-F238E27FC236}">
                <a16:creationId xmlns:a16="http://schemas.microsoft.com/office/drawing/2014/main" id="{1B53B023-08BC-9F44-B259-E242707F699F}"/>
              </a:ext>
            </a:extLst>
          </p:cNvPr>
          <p:cNvSpPr/>
          <p:nvPr/>
        </p:nvSpPr>
        <p:spPr>
          <a:xfrm>
            <a:off x="686382" y="6203112"/>
            <a:ext cx="11372469" cy="369332"/>
          </a:xfrm>
          <a:prstGeom prst="rect">
            <a:avLst/>
          </a:prstGeom>
        </p:spPr>
        <p:txBody>
          <a:bodyPr wrap="square">
            <a:spAutoFit/>
          </a:bodyPr>
          <a:lstStyle/>
          <a:p>
            <a:r>
              <a:rPr lang="en-US" dirty="0"/>
              <a:t>https://</a:t>
            </a:r>
            <a:r>
              <a:rPr lang="en-US" dirty="0" err="1"/>
              <a:t>pandas.pydata.org</a:t>
            </a:r>
            <a:r>
              <a:rPr lang="en-US" dirty="0"/>
              <a:t>/pandas-docs/stable/reference/</a:t>
            </a:r>
            <a:r>
              <a:rPr lang="en-US" dirty="0" err="1"/>
              <a:t>api</a:t>
            </a:r>
            <a:r>
              <a:rPr lang="en-US" dirty="0"/>
              <a:t>/</a:t>
            </a:r>
            <a:r>
              <a:rPr lang="en-US" dirty="0" err="1"/>
              <a:t>pandas.DataFrame.aggregate.html</a:t>
            </a:r>
            <a:endParaRPr lang="en-US" dirty="0"/>
          </a:p>
        </p:txBody>
      </p:sp>
      <p:sp>
        <p:nvSpPr>
          <p:cNvPr id="7" name="Rectangle 6">
            <a:extLst>
              <a:ext uri="{FF2B5EF4-FFF2-40B4-BE49-F238E27FC236}">
                <a16:creationId xmlns:a16="http://schemas.microsoft.com/office/drawing/2014/main" id="{D2D0BAE2-475A-ED43-955B-CFD751038D9A}"/>
              </a:ext>
            </a:extLst>
          </p:cNvPr>
          <p:cNvSpPr/>
          <p:nvPr/>
        </p:nvSpPr>
        <p:spPr>
          <a:xfrm>
            <a:off x="664633" y="2166651"/>
            <a:ext cx="9580478" cy="369332"/>
          </a:xfrm>
          <a:prstGeom prst="rect">
            <a:avLst/>
          </a:prstGeom>
        </p:spPr>
        <p:txBody>
          <a:bodyPr wrap="square">
            <a:spAutoFit/>
          </a:bodyPr>
          <a:lstStyle/>
          <a:p>
            <a:r>
              <a:rPr lang="en-US" dirty="0" err="1">
                <a:solidFill>
                  <a:srgbClr val="000000"/>
                </a:solidFill>
                <a:latin typeface="Courier New" panose="02070309020205020404" pitchFamily="49" charset="0"/>
              </a:rPr>
              <a:t>df</a:t>
            </a:r>
            <a:r>
              <a:rPr lang="en-US" b="1" dirty="0" err="1">
                <a:solidFill>
                  <a:srgbClr val="000000"/>
                </a:solidFill>
                <a:latin typeface="Courier New" panose="02070309020205020404" pitchFamily="49" charset="0"/>
              </a:rPr>
              <a:t>.agg</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func</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'sum'</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'min'</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'count'</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nunique</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'mean’</a:t>
            </a:r>
            <a:r>
              <a:rPr lang="en-US" dirty="0">
                <a:solidFill>
                  <a:srgbClr val="000000"/>
                </a:solidFill>
                <a:latin typeface="Courier New" panose="02070309020205020404" pitchFamily="49" charset="0"/>
              </a:rPr>
              <a:t>], axis=0)</a:t>
            </a:r>
          </a:p>
        </p:txBody>
      </p:sp>
      <p:sp>
        <p:nvSpPr>
          <p:cNvPr id="9" name="Left Brace 8" descr="Series">
            <a:extLst>
              <a:ext uri="{FF2B5EF4-FFF2-40B4-BE49-F238E27FC236}">
                <a16:creationId xmlns:a16="http://schemas.microsoft.com/office/drawing/2014/main" id="{F5CB0BFA-F375-AB41-97B4-0DCF3ACF904D}"/>
              </a:ext>
            </a:extLst>
          </p:cNvPr>
          <p:cNvSpPr/>
          <p:nvPr/>
        </p:nvSpPr>
        <p:spPr>
          <a:xfrm rot="16200000">
            <a:off x="920314" y="2337236"/>
            <a:ext cx="434714" cy="902578"/>
          </a:xfrm>
          <a:prstGeom prst="leftBrace">
            <a:avLst>
              <a:gd name="adj1" fmla="val 9252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B0D2E87-A27A-A048-89D2-1D47DA2DDCDC}"/>
              </a:ext>
            </a:extLst>
          </p:cNvPr>
          <p:cNvSpPr txBox="1"/>
          <p:nvPr/>
        </p:nvSpPr>
        <p:spPr>
          <a:xfrm>
            <a:off x="450621" y="3058317"/>
            <a:ext cx="1374098" cy="369332"/>
          </a:xfrm>
          <a:prstGeom prst="rect">
            <a:avLst/>
          </a:prstGeom>
          <a:noFill/>
        </p:spPr>
        <p:txBody>
          <a:bodyPr wrap="square" rtlCol="0">
            <a:spAutoFit/>
          </a:bodyPr>
          <a:lstStyle/>
          <a:p>
            <a:pPr algn="ctr"/>
            <a:r>
              <a:rPr lang="en-US" dirty="0"/>
              <a:t>Data Frame</a:t>
            </a:r>
          </a:p>
        </p:txBody>
      </p:sp>
      <p:sp>
        <p:nvSpPr>
          <p:cNvPr id="11" name="Left Brace 10" descr="Series">
            <a:extLst>
              <a:ext uri="{FF2B5EF4-FFF2-40B4-BE49-F238E27FC236}">
                <a16:creationId xmlns:a16="http://schemas.microsoft.com/office/drawing/2014/main" id="{19C8309C-7621-254C-A85B-250C9794E3DE}"/>
              </a:ext>
            </a:extLst>
          </p:cNvPr>
          <p:cNvSpPr/>
          <p:nvPr/>
        </p:nvSpPr>
        <p:spPr>
          <a:xfrm rot="16200000">
            <a:off x="5059916" y="-28892"/>
            <a:ext cx="434714" cy="563483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AEF7FC76-6F9A-194D-AFA7-17E1DEB707AB}"/>
              </a:ext>
            </a:extLst>
          </p:cNvPr>
          <p:cNvSpPr txBox="1"/>
          <p:nvPr/>
        </p:nvSpPr>
        <p:spPr>
          <a:xfrm>
            <a:off x="3817863" y="3051685"/>
            <a:ext cx="2802426" cy="369332"/>
          </a:xfrm>
          <a:prstGeom prst="rect">
            <a:avLst/>
          </a:prstGeom>
          <a:noFill/>
        </p:spPr>
        <p:txBody>
          <a:bodyPr wrap="square" rtlCol="0">
            <a:spAutoFit/>
          </a:bodyPr>
          <a:lstStyle/>
          <a:p>
            <a:pPr algn="ctr"/>
            <a:r>
              <a:rPr lang="en-US" dirty="0"/>
              <a:t>List of functions</a:t>
            </a:r>
          </a:p>
        </p:txBody>
      </p:sp>
      <p:sp>
        <p:nvSpPr>
          <p:cNvPr id="13" name="Left Brace 12" descr="Series">
            <a:extLst>
              <a:ext uri="{FF2B5EF4-FFF2-40B4-BE49-F238E27FC236}">
                <a16:creationId xmlns:a16="http://schemas.microsoft.com/office/drawing/2014/main" id="{C7DD483E-4D82-9040-9B65-16D4CBC55A60}"/>
              </a:ext>
            </a:extLst>
          </p:cNvPr>
          <p:cNvSpPr/>
          <p:nvPr/>
        </p:nvSpPr>
        <p:spPr>
          <a:xfrm rot="16200000">
            <a:off x="8710314" y="2005715"/>
            <a:ext cx="434714" cy="16089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FA70907-080D-0D43-95A4-5F868259C2F9}"/>
              </a:ext>
            </a:extLst>
          </p:cNvPr>
          <p:cNvSpPr txBox="1"/>
          <p:nvPr/>
        </p:nvSpPr>
        <p:spPr>
          <a:xfrm>
            <a:off x="7964219" y="3040545"/>
            <a:ext cx="1926903" cy="369332"/>
          </a:xfrm>
          <a:prstGeom prst="rect">
            <a:avLst/>
          </a:prstGeom>
          <a:noFill/>
        </p:spPr>
        <p:txBody>
          <a:bodyPr wrap="square" rtlCol="0">
            <a:spAutoFit/>
          </a:bodyPr>
          <a:lstStyle/>
          <a:p>
            <a:pPr algn="ctr"/>
            <a:r>
              <a:rPr lang="en-US" dirty="0"/>
              <a:t>Axis to apply to</a:t>
            </a:r>
          </a:p>
        </p:txBody>
      </p:sp>
    </p:spTree>
    <p:extLst>
      <p:ext uri="{BB962C8B-B14F-4D97-AF65-F5344CB8AC3E}">
        <p14:creationId xmlns:p14="http://schemas.microsoft.com/office/powerpoint/2010/main" val="2904177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D3D39C7-6BCB-8197-A3DA-90677042F5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34</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8342489" y="152400"/>
            <a:ext cx="3653567" cy="369332"/>
          </a:xfrm>
          <a:prstGeom prst="rect">
            <a:avLst/>
          </a:prstGeom>
          <a:solidFill>
            <a:schemeClr val="accent6">
              <a:lumMod val="75000"/>
            </a:schemeClr>
          </a:solidFill>
        </p:spPr>
        <p:txBody>
          <a:bodyPr wrap="square" rtlCol="0">
            <a:spAutoFit/>
          </a:bodyPr>
          <a:lstStyle/>
          <a:p>
            <a:r>
              <a:rPr lang="en-US" dirty="0">
                <a:solidFill>
                  <a:schemeClr val="bg1"/>
                </a:solidFill>
              </a:rPr>
              <a:t>Open: 4.3  Pandas Aggregate</a:t>
            </a:r>
          </a:p>
        </p:txBody>
      </p:sp>
    </p:spTree>
    <p:extLst>
      <p:ext uri="{BB962C8B-B14F-4D97-AF65-F5344CB8AC3E}">
        <p14:creationId xmlns:p14="http://schemas.microsoft.com/office/powerpoint/2010/main" val="413076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4F55AE-1C02-0AC6-E906-2E7158749A1D}"/>
              </a:ext>
            </a:extLst>
          </p:cNvPr>
          <p:cNvSpPr>
            <a:spLocks noGrp="1"/>
          </p:cNvSpPr>
          <p:nvPr>
            <p:ph type="title"/>
          </p:nvPr>
        </p:nvSpPr>
        <p:spPr/>
        <p:txBody>
          <a:bodyPr/>
          <a:lstStyle/>
          <a:p>
            <a:r>
              <a:rPr lang="en-US" dirty="0"/>
              <a:t>How about a little more complex… </a:t>
            </a:r>
          </a:p>
        </p:txBody>
      </p:sp>
      <p:sp>
        <p:nvSpPr>
          <p:cNvPr id="8" name="Text Placeholder 7">
            <a:extLst>
              <a:ext uri="{FF2B5EF4-FFF2-40B4-BE49-F238E27FC236}">
                <a16:creationId xmlns:a16="http://schemas.microsoft.com/office/drawing/2014/main" id="{D760CD8A-3484-8313-25E8-1573078FBB3B}"/>
              </a:ext>
            </a:extLst>
          </p:cNvPr>
          <p:cNvSpPr>
            <a:spLocks noGrp="1"/>
          </p:cNvSpPr>
          <p:nvPr>
            <p:ph idx="1"/>
          </p:nvPr>
        </p:nvSpPr>
        <p:spPr>
          <a:xfrm>
            <a:off x="664632" y="1981201"/>
            <a:ext cx="10652941" cy="4144963"/>
          </a:xfrm>
        </p:spPr>
        <p:txBody>
          <a:bodyPr>
            <a:normAutofit/>
          </a:bodyPr>
          <a:lstStyle/>
          <a:p>
            <a:r>
              <a:rPr lang="en-US" dirty="0"/>
              <a:t>.aggregate() function provides a flexible way to apply aggregations to our data.</a:t>
            </a:r>
          </a:p>
          <a:p>
            <a:pPr lvl="1"/>
            <a:r>
              <a:rPr lang="en-US" dirty="0"/>
              <a:t>Apply lots of aggregations to columns or specific aggregations by column</a:t>
            </a:r>
          </a:p>
          <a:p>
            <a:r>
              <a:rPr lang="en-US" dirty="0"/>
              <a:t>.</a:t>
            </a:r>
            <a:r>
              <a:rPr lang="en-US" b="1" dirty="0"/>
              <a:t>aggregate() :</a:t>
            </a:r>
          </a:p>
          <a:p>
            <a:pPr lvl="1"/>
            <a:r>
              <a:rPr lang="en-US" dirty="0"/>
              <a:t>.aggregate() in pandas allows us to apply one or more aggregation functions to our data.</a:t>
            </a:r>
          </a:p>
          <a:p>
            <a:pPr lvl="1"/>
            <a:r>
              <a:rPr lang="en-US" dirty="0"/>
              <a:t>It takes a </a:t>
            </a:r>
            <a:r>
              <a:rPr lang="en-US" b="1" u="sng" dirty="0"/>
              <a:t>dictionary of column names as keys and aggregation functions as values.</a:t>
            </a:r>
          </a:p>
          <a:p>
            <a:pPr lvl="1"/>
            <a:r>
              <a:rPr lang="en-US" dirty="0"/>
              <a:t>functions include sum(), mean(), max(), or custom functions.</a:t>
            </a:r>
          </a:p>
          <a:p>
            <a:r>
              <a:rPr lang="en-US" b="1" dirty="0" err="1"/>
              <a:t>groupby</a:t>
            </a:r>
            <a:r>
              <a:rPr lang="en-US" b="1" dirty="0"/>
              <a:t>().aggregate():</a:t>
            </a:r>
          </a:p>
          <a:p>
            <a:pPr lvl="1"/>
            <a:r>
              <a:rPr lang="en-US" dirty="0"/>
              <a:t>The </a:t>
            </a:r>
            <a:r>
              <a:rPr lang="en-US" dirty="0" err="1"/>
              <a:t>groupby</a:t>
            </a:r>
            <a:r>
              <a:rPr lang="en-US" dirty="0"/>
              <a:t>() function is used to split the data into groups based on specified criteria.</a:t>
            </a:r>
          </a:p>
          <a:p>
            <a:pPr lvl="1"/>
            <a:r>
              <a:rPr lang="en-US" dirty="0"/>
              <a:t>By combining </a:t>
            </a:r>
            <a:r>
              <a:rPr lang="en-US" dirty="0" err="1"/>
              <a:t>groupby</a:t>
            </a:r>
            <a:r>
              <a:rPr lang="en-US" dirty="0"/>
              <a:t>() with .aggregate(), we can perform aggregations on each group separately.</a:t>
            </a:r>
          </a:p>
          <a:p>
            <a:pPr lvl="1"/>
            <a:r>
              <a:rPr lang="en-US" dirty="0"/>
              <a:t>This enables us to analyze and compare subsets of data based on specific groupings.</a:t>
            </a:r>
          </a:p>
        </p:txBody>
      </p:sp>
      <p:sp>
        <p:nvSpPr>
          <p:cNvPr id="4" name="Slide Number Placeholder 3">
            <a:extLst>
              <a:ext uri="{FF2B5EF4-FFF2-40B4-BE49-F238E27FC236}">
                <a16:creationId xmlns:a16="http://schemas.microsoft.com/office/drawing/2014/main" id="{01E56632-0EA0-2E66-BED1-D16F727A5FE5}"/>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35</a:t>
            </a:fld>
            <a:endParaRPr lang="en-US" dirty="0">
              <a:solidFill>
                <a:srgbClr val="FFFFFF"/>
              </a:solidFill>
              <a:latin typeface="Franklin Gothic Book"/>
            </a:endParaRPr>
          </a:p>
        </p:txBody>
      </p:sp>
    </p:spTree>
    <p:extLst>
      <p:ext uri="{BB962C8B-B14F-4D97-AF65-F5344CB8AC3E}">
        <p14:creationId xmlns:p14="http://schemas.microsoft.com/office/powerpoint/2010/main" val="588827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5E9BA-F5D9-9243-8AF8-D2457468C907}"/>
              </a:ext>
            </a:extLst>
          </p:cNvPr>
          <p:cNvSpPr>
            <a:spLocks noGrp="1"/>
          </p:cNvSpPr>
          <p:nvPr>
            <p:ph type="title"/>
          </p:nvPr>
        </p:nvSpPr>
        <p:spPr/>
        <p:txBody>
          <a:bodyPr/>
          <a:lstStyle/>
          <a:p>
            <a:r>
              <a:rPr lang="en-US" dirty="0"/>
              <a:t>But how can I specify specific columns </a:t>
            </a:r>
          </a:p>
        </p:txBody>
      </p:sp>
      <p:sp>
        <p:nvSpPr>
          <p:cNvPr id="4" name="Slide Number Placeholder 3">
            <a:extLst>
              <a:ext uri="{FF2B5EF4-FFF2-40B4-BE49-F238E27FC236}">
                <a16:creationId xmlns:a16="http://schemas.microsoft.com/office/drawing/2014/main" id="{0C806765-F132-7143-8C00-3E8CDDEE1796}"/>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36</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21F02179-7C11-7E43-BB57-DCBE3912FA1A}"/>
              </a:ext>
            </a:extLst>
          </p:cNvPr>
          <p:cNvSpPr>
            <a:spLocks noGrp="1"/>
          </p:cNvSpPr>
          <p:nvPr>
            <p:ph type="body" sz="half" idx="2"/>
          </p:nvPr>
        </p:nvSpPr>
        <p:spPr/>
        <p:txBody>
          <a:bodyPr/>
          <a:lstStyle/>
          <a:p>
            <a:r>
              <a:rPr lang="en-US" dirty="0"/>
              <a:t>Or just numeric or object data types? </a:t>
            </a:r>
          </a:p>
        </p:txBody>
      </p:sp>
      <p:sp>
        <p:nvSpPr>
          <p:cNvPr id="7" name="Rectangle 6">
            <a:extLst>
              <a:ext uri="{FF2B5EF4-FFF2-40B4-BE49-F238E27FC236}">
                <a16:creationId xmlns:a16="http://schemas.microsoft.com/office/drawing/2014/main" id="{DDE4FBBF-8995-6A45-8F3D-516753D2C4BC}"/>
              </a:ext>
            </a:extLst>
          </p:cNvPr>
          <p:cNvSpPr/>
          <p:nvPr/>
        </p:nvSpPr>
        <p:spPr>
          <a:xfrm>
            <a:off x="539645" y="2019367"/>
            <a:ext cx="12366886" cy="646331"/>
          </a:xfrm>
          <a:prstGeom prst="rect">
            <a:avLst/>
          </a:prstGeom>
        </p:spPr>
        <p:txBody>
          <a:bodyPr wrap="square">
            <a:spAutoFit/>
          </a:bodyPr>
          <a:lstStyle/>
          <a:p>
            <a:r>
              <a:rPr lang="en-US" dirty="0">
                <a:solidFill>
                  <a:srgbClr val="008000"/>
                </a:solidFill>
                <a:latin typeface="Courier New" panose="02070309020205020404" pitchFamily="49" charset="0"/>
              </a:rPr>
              <a:t># -- select columns -- </a:t>
            </a:r>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abnb</a:t>
            </a:r>
            <a:r>
              <a:rPr lang="en-US" b="1" dirty="0">
                <a:solidFill>
                  <a:srgbClr val="000000"/>
                </a:solidFill>
                <a:latin typeface="Courier New" panose="02070309020205020404" pitchFamily="49" charset="0"/>
              </a:rPr>
              <a:t>[[</a:t>
            </a:r>
            <a:r>
              <a:rPr lang="en-US" b="1" dirty="0">
                <a:solidFill>
                  <a:srgbClr val="A31515"/>
                </a:solidFill>
                <a:latin typeface="Courier New" panose="02070309020205020404" pitchFamily="49" charset="0"/>
              </a:rPr>
              <a:t>"bedrooms"</a:t>
            </a:r>
            <a:r>
              <a:rPr lang="en-US" b="1" dirty="0">
                <a:solidFill>
                  <a:srgbClr val="000000"/>
                </a:solidFill>
                <a:latin typeface="Courier New" panose="02070309020205020404" pitchFamily="49" charset="0"/>
              </a:rPr>
              <a:t>, </a:t>
            </a:r>
            <a:r>
              <a:rPr lang="en-US" b="1" dirty="0">
                <a:solidFill>
                  <a:srgbClr val="A31515"/>
                </a:solidFill>
                <a:latin typeface="Courier New" panose="02070309020205020404" pitchFamily="49" charset="0"/>
              </a:rPr>
              <a:t>"</a:t>
            </a:r>
            <a:r>
              <a:rPr lang="en-US" b="1" dirty="0" err="1">
                <a:solidFill>
                  <a:srgbClr val="A31515"/>
                </a:solidFill>
                <a:latin typeface="Courier New" panose="02070309020205020404" pitchFamily="49" charset="0"/>
              </a:rPr>
              <a:t>number_of_reviews</a:t>
            </a:r>
            <a:r>
              <a:rPr lang="en-US" b="1" dirty="0">
                <a:solidFill>
                  <a:srgbClr val="A31515"/>
                </a:solidFill>
                <a:latin typeface="Courier New" panose="02070309020205020404" pitchFamily="49" charset="0"/>
              </a:rPr>
              <a:t>"</a:t>
            </a:r>
            <a:r>
              <a:rPr lang="en-US" b="1" dirty="0">
                <a:solidFill>
                  <a:srgbClr val="000000"/>
                </a:solidFill>
                <a:latin typeface="Courier New" panose="02070309020205020404" pitchFamily="49" charset="0"/>
              </a:rPr>
              <a:t>]].</a:t>
            </a:r>
            <a:r>
              <a:rPr lang="en-US" dirty="0">
                <a:solidFill>
                  <a:srgbClr val="000000"/>
                </a:solidFill>
                <a:latin typeface="Courier New" panose="02070309020205020404" pitchFamily="49" charset="0"/>
              </a:rPr>
              <a:t>aggregate(</a:t>
            </a:r>
            <a:r>
              <a:rPr lang="en-US" dirty="0" err="1">
                <a:solidFill>
                  <a:srgbClr val="000000"/>
                </a:solidFill>
                <a:latin typeface="Courier New" panose="02070309020205020404" pitchFamily="49" charset="0"/>
              </a:rPr>
              <a:t>func</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'mean'</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'min'</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'max'</a:t>
            </a:r>
            <a:r>
              <a:rPr lang="en-US" dirty="0">
                <a:solidFill>
                  <a:srgbClr val="000000"/>
                </a:solidFill>
                <a:latin typeface="Courier New" panose="02070309020205020404" pitchFamily="49" charset="0"/>
              </a:rPr>
              <a:t>])</a:t>
            </a:r>
          </a:p>
        </p:txBody>
      </p:sp>
      <p:sp>
        <p:nvSpPr>
          <p:cNvPr id="8" name="Rectangle 7">
            <a:extLst>
              <a:ext uri="{FF2B5EF4-FFF2-40B4-BE49-F238E27FC236}">
                <a16:creationId xmlns:a16="http://schemas.microsoft.com/office/drawing/2014/main" id="{11175CCA-4E77-D640-B6BC-0CA373190B22}"/>
              </a:ext>
            </a:extLst>
          </p:cNvPr>
          <p:cNvSpPr/>
          <p:nvPr/>
        </p:nvSpPr>
        <p:spPr>
          <a:xfrm>
            <a:off x="539645" y="3268973"/>
            <a:ext cx="10200072" cy="923330"/>
          </a:xfrm>
          <a:prstGeom prst="rect">
            <a:avLst/>
          </a:prstGeom>
        </p:spPr>
        <p:txBody>
          <a:bodyPr wrap="square">
            <a:spAutoFit/>
          </a:bodyPr>
          <a:lstStyle/>
          <a:p>
            <a:r>
              <a:rPr lang="en-US" dirty="0">
                <a:solidFill>
                  <a:srgbClr val="008000"/>
                </a:solidFill>
                <a:latin typeface="Courier New" panose="02070309020205020404" pitchFamily="49" charset="0"/>
              </a:rPr>
              <a:t># -- specify dictionary w. list of functions to apply </a:t>
            </a:r>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abnb.aggregate</a:t>
            </a:r>
            <a:r>
              <a:rPr lang="en-US" b="1" dirty="0">
                <a:solidFill>
                  <a:srgbClr val="000000"/>
                </a:solidFill>
                <a:latin typeface="Courier New" panose="02070309020205020404" pitchFamily="49" charset="0"/>
              </a:rPr>
              <a:t>({</a:t>
            </a:r>
            <a:r>
              <a:rPr lang="en-US" b="1" dirty="0">
                <a:solidFill>
                  <a:srgbClr val="A31515"/>
                </a:solidFill>
                <a:latin typeface="Courier New" panose="02070309020205020404" pitchFamily="49" charset="0"/>
              </a:rPr>
              <a:t>"bedrooms"</a:t>
            </a:r>
            <a:r>
              <a:rPr lang="en-US" b="1" dirty="0">
                <a:solidFill>
                  <a:srgbClr val="000000"/>
                </a:solidFill>
                <a:latin typeface="Courier New" panose="02070309020205020404" pitchFamily="49" charset="0"/>
              </a:rPr>
              <a:t>: [</a:t>
            </a:r>
            <a:r>
              <a:rPr lang="en-US" b="1" dirty="0">
                <a:solidFill>
                  <a:srgbClr val="A31515"/>
                </a:solidFill>
                <a:latin typeface="Courier New" panose="02070309020205020404" pitchFamily="49" charset="0"/>
              </a:rPr>
              <a:t>'mean'</a:t>
            </a:r>
            <a:r>
              <a:rPr lang="en-US" b="1" dirty="0">
                <a:solidFill>
                  <a:srgbClr val="000000"/>
                </a:solidFill>
                <a:latin typeface="Courier New" panose="02070309020205020404" pitchFamily="49" charset="0"/>
              </a:rPr>
              <a:t>, </a:t>
            </a:r>
            <a:r>
              <a:rPr lang="en-US" b="1" dirty="0">
                <a:solidFill>
                  <a:srgbClr val="A31515"/>
                </a:solidFill>
                <a:latin typeface="Courier New" panose="02070309020205020404" pitchFamily="49" charset="0"/>
              </a:rPr>
              <a:t>'min'</a:t>
            </a:r>
            <a:r>
              <a:rPr lang="en-US" b="1" dirty="0">
                <a:solidFill>
                  <a:srgbClr val="000000"/>
                </a:solidFill>
                <a:latin typeface="Courier New" panose="02070309020205020404" pitchFamily="49" charset="0"/>
              </a:rPr>
              <a:t>, </a:t>
            </a:r>
            <a:r>
              <a:rPr lang="en-US" b="1" dirty="0">
                <a:solidFill>
                  <a:srgbClr val="A31515"/>
                </a:solidFill>
                <a:latin typeface="Courier New" panose="02070309020205020404" pitchFamily="49" charset="0"/>
              </a:rPr>
              <a:t>'max'</a:t>
            </a:r>
            <a:r>
              <a:rPr lang="en-US" b="1" dirty="0">
                <a:solidFill>
                  <a:srgbClr val="000000"/>
                </a:solidFill>
                <a:latin typeface="Courier New" panose="02070309020205020404" pitchFamily="49" charset="0"/>
              </a:rPr>
              <a:t>], </a:t>
            </a:r>
          </a:p>
          <a:p>
            <a:r>
              <a:rPr lang="en-US" b="1" dirty="0">
                <a:solidFill>
                  <a:srgbClr val="A31515"/>
                </a:solidFill>
                <a:latin typeface="Courier New" panose="02070309020205020404" pitchFamily="49" charset="0"/>
              </a:rPr>
              <a:t>					"</a:t>
            </a:r>
            <a:r>
              <a:rPr lang="en-US" b="1" dirty="0" err="1">
                <a:solidFill>
                  <a:srgbClr val="A31515"/>
                </a:solidFill>
                <a:latin typeface="Courier New" panose="02070309020205020404" pitchFamily="49" charset="0"/>
              </a:rPr>
              <a:t>number_of_reviews</a:t>
            </a:r>
            <a:r>
              <a:rPr lang="en-US" b="1" dirty="0">
                <a:solidFill>
                  <a:srgbClr val="A31515"/>
                </a:solidFill>
                <a:latin typeface="Courier New" panose="02070309020205020404" pitchFamily="49" charset="0"/>
              </a:rPr>
              <a:t>"</a:t>
            </a:r>
            <a:r>
              <a:rPr lang="en-US" b="1" dirty="0">
                <a:solidFill>
                  <a:srgbClr val="000000"/>
                </a:solidFill>
                <a:latin typeface="Courier New" panose="02070309020205020404" pitchFamily="49" charset="0"/>
              </a:rPr>
              <a:t>: [</a:t>
            </a:r>
            <a:r>
              <a:rPr lang="en-US" b="1" dirty="0">
                <a:solidFill>
                  <a:srgbClr val="A31515"/>
                </a:solidFill>
                <a:latin typeface="Courier New" panose="02070309020205020404" pitchFamily="49" charset="0"/>
              </a:rPr>
              <a:t>'mean'</a:t>
            </a:r>
            <a:r>
              <a:rPr lang="en-US" b="1" dirty="0">
                <a:solidFill>
                  <a:srgbClr val="000000"/>
                </a:solidFill>
                <a:latin typeface="Courier New" panose="02070309020205020404" pitchFamily="49" charset="0"/>
              </a:rPr>
              <a:t>, </a:t>
            </a:r>
            <a:r>
              <a:rPr lang="en-US" b="1" dirty="0">
                <a:solidFill>
                  <a:srgbClr val="A31515"/>
                </a:solidFill>
                <a:latin typeface="Courier New" panose="02070309020205020404" pitchFamily="49" charset="0"/>
              </a:rPr>
              <a:t>'min'</a:t>
            </a:r>
            <a:r>
              <a:rPr lang="en-US" b="1" dirty="0">
                <a:solidFill>
                  <a:srgbClr val="000000"/>
                </a:solidFill>
                <a:latin typeface="Courier New" panose="02070309020205020404" pitchFamily="49" charset="0"/>
              </a:rPr>
              <a:t>, </a:t>
            </a:r>
            <a:r>
              <a:rPr lang="en-US" b="1" dirty="0">
                <a:solidFill>
                  <a:srgbClr val="A31515"/>
                </a:solidFill>
                <a:latin typeface="Courier New" panose="02070309020205020404" pitchFamily="49" charset="0"/>
              </a:rPr>
              <a:t>'max'</a:t>
            </a:r>
            <a:r>
              <a:rPr lang="en-US" b="1" dirty="0">
                <a:solidFill>
                  <a:srgbClr val="000000"/>
                </a:solidFill>
                <a:latin typeface="Courier New" panose="02070309020205020404" pitchFamily="49" charset="0"/>
              </a:rPr>
              <a:t>, </a:t>
            </a:r>
            <a:r>
              <a:rPr lang="en-US" b="1" dirty="0">
                <a:solidFill>
                  <a:srgbClr val="A31515"/>
                </a:solidFill>
                <a:latin typeface="Courier New" panose="02070309020205020404" pitchFamily="49" charset="0"/>
              </a:rPr>
              <a:t>'median'</a:t>
            </a:r>
            <a:r>
              <a:rPr lang="en-US" b="1" dirty="0">
                <a:solidFill>
                  <a:srgbClr val="000000"/>
                </a:solidFill>
                <a:latin typeface="Courier New" panose="02070309020205020404" pitchFamily="49" charset="0"/>
              </a:rPr>
              <a:t>]})</a:t>
            </a:r>
          </a:p>
        </p:txBody>
      </p:sp>
      <p:sp>
        <p:nvSpPr>
          <p:cNvPr id="9" name="Rectangle 8">
            <a:extLst>
              <a:ext uri="{FF2B5EF4-FFF2-40B4-BE49-F238E27FC236}">
                <a16:creationId xmlns:a16="http://schemas.microsoft.com/office/drawing/2014/main" id="{C1E705B4-8AFB-804E-B676-7D3B3F99D577}"/>
              </a:ext>
            </a:extLst>
          </p:cNvPr>
          <p:cNvSpPr/>
          <p:nvPr/>
        </p:nvSpPr>
        <p:spPr>
          <a:xfrm>
            <a:off x="627087" y="4528118"/>
            <a:ext cx="10765437" cy="923330"/>
          </a:xfrm>
          <a:prstGeom prst="rect">
            <a:avLst/>
          </a:prstGeom>
        </p:spPr>
        <p:txBody>
          <a:bodyPr wrap="square">
            <a:spAutoFit/>
          </a:bodyPr>
          <a:lstStyle/>
          <a:p>
            <a:r>
              <a:rPr lang="en-US" dirty="0">
                <a:solidFill>
                  <a:srgbClr val="008000"/>
                </a:solidFill>
                <a:latin typeface="Courier New" panose="02070309020205020404" pitchFamily="49" charset="0"/>
              </a:rPr>
              <a:t># -- select all numeric columns -- </a:t>
            </a:r>
            <a:endParaRPr lang="en-US" dirty="0">
              <a:solidFill>
                <a:srgbClr val="000000"/>
              </a:solidFill>
              <a:latin typeface="Courier New" panose="02070309020205020404" pitchFamily="49" charset="0"/>
            </a:endParaRPr>
          </a:p>
          <a:p>
            <a:r>
              <a:rPr lang="en-US" b="1" dirty="0" err="1">
                <a:solidFill>
                  <a:srgbClr val="000000"/>
                </a:solidFill>
                <a:latin typeface="Courier New" panose="02070309020205020404" pitchFamily="49" charset="0"/>
              </a:rPr>
              <a:t>abnb.select_dtypes</a:t>
            </a:r>
            <a:r>
              <a:rPr lang="en-US" b="1" dirty="0">
                <a:solidFill>
                  <a:srgbClr val="000000"/>
                </a:solidFill>
                <a:latin typeface="Courier New" panose="02070309020205020404" pitchFamily="49" charset="0"/>
              </a:rPr>
              <a:t>(include=</a:t>
            </a:r>
            <a:r>
              <a:rPr lang="en-US" b="1" dirty="0">
                <a:solidFill>
                  <a:srgbClr val="A31515"/>
                </a:solidFill>
                <a:latin typeface="Courier New" panose="02070309020205020404" pitchFamily="49" charset="0"/>
              </a:rPr>
              <a:t>'number’</a:t>
            </a:r>
            <a:r>
              <a:rPr lang="en-US" b="1" dirty="0">
                <a:solidFill>
                  <a:srgbClr val="000000"/>
                </a:solidFill>
                <a:latin typeface="Courier New" panose="02070309020205020404" pitchFamily="49" charset="0"/>
              </a:rPr>
              <a:t>) \</a:t>
            </a:r>
          </a:p>
          <a:p>
            <a:r>
              <a:rPr lang="en-US" b="1" dirty="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.aggregate( </a:t>
            </a:r>
            <a:r>
              <a:rPr lang="en-US" dirty="0" err="1">
                <a:solidFill>
                  <a:srgbClr val="000000"/>
                </a:solidFill>
                <a:latin typeface="Courier New" panose="02070309020205020404" pitchFamily="49" charset="0"/>
              </a:rPr>
              <a:t>func</a:t>
            </a:r>
            <a:r>
              <a:rPr lang="en-US" dirty="0">
                <a:solidFill>
                  <a:srgbClr val="000000"/>
                </a:solidFill>
                <a:latin typeface="Courier New" panose="02070309020205020404" pitchFamily="49" charset="0"/>
              </a:rPr>
              <a:t> = [</a:t>
            </a:r>
            <a:r>
              <a:rPr lang="en-US" dirty="0">
                <a:solidFill>
                  <a:srgbClr val="A31515"/>
                </a:solidFill>
                <a:latin typeface="Courier New" panose="02070309020205020404" pitchFamily="49" charset="0"/>
              </a:rPr>
              <a:t>'sum'</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'min'</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'count'</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nunique</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'mean'</a:t>
            </a:r>
            <a:r>
              <a:rPr lang="en-US"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635235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A4CFC-6FC2-FA41-8358-3AD775F256B3}"/>
              </a:ext>
            </a:extLst>
          </p:cNvPr>
          <p:cNvSpPr>
            <a:spLocks noGrp="1"/>
          </p:cNvSpPr>
          <p:nvPr>
            <p:ph type="title"/>
          </p:nvPr>
        </p:nvSpPr>
        <p:spPr/>
        <p:txBody>
          <a:bodyPr/>
          <a:lstStyle/>
          <a:p>
            <a:r>
              <a:rPr lang="en-US" dirty="0"/>
              <a:t>So how can I group by a category?</a:t>
            </a:r>
          </a:p>
        </p:txBody>
      </p:sp>
      <p:sp>
        <p:nvSpPr>
          <p:cNvPr id="3" name="Content Placeholder 2">
            <a:extLst>
              <a:ext uri="{FF2B5EF4-FFF2-40B4-BE49-F238E27FC236}">
                <a16:creationId xmlns:a16="http://schemas.microsoft.com/office/drawing/2014/main" id="{1CAC1924-F61F-AA4B-83A8-D7E479D90D91}"/>
              </a:ext>
            </a:extLst>
          </p:cNvPr>
          <p:cNvSpPr>
            <a:spLocks noGrp="1"/>
          </p:cNvSpPr>
          <p:nvPr>
            <p:ph idx="1"/>
          </p:nvPr>
        </p:nvSpPr>
        <p:spPr>
          <a:xfrm>
            <a:off x="664633" y="1981201"/>
            <a:ext cx="10075084" cy="1841291"/>
          </a:xfrm>
        </p:spPr>
        <p:txBody>
          <a:bodyPr>
            <a:normAutofit/>
          </a:bodyPr>
          <a:lstStyle/>
          <a:p>
            <a:r>
              <a:rPr lang="en-US" dirty="0"/>
              <a:t>“group by” refers to the process of :</a:t>
            </a:r>
          </a:p>
          <a:p>
            <a:pPr lvl="1"/>
            <a:r>
              <a:rPr lang="en-US" b="1" dirty="0"/>
              <a:t>Splitting</a:t>
            </a:r>
            <a:r>
              <a:rPr lang="en-US" dirty="0"/>
              <a:t> the data </a:t>
            </a:r>
            <a:r>
              <a:rPr lang="en-US" b="1" u="sng" dirty="0"/>
              <a:t>into groups</a:t>
            </a:r>
            <a:r>
              <a:rPr lang="en-US" dirty="0"/>
              <a:t> based on some criteria.</a:t>
            </a:r>
          </a:p>
          <a:p>
            <a:pPr lvl="1"/>
            <a:r>
              <a:rPr lang="en-US" b="1" dirty="0"/>
              <a:t>Applying</a:t>
            </a:r>
            <a:r>
              <a:rPr lang="en-US" dirty="0"/>
              <a:t> a function, </a:t>
            </a:r>
            <a:r>
              <a:rPr lang="en-US" b="1" i="1" dirty="0"/>
              <a:t>like aggregate</a:t>
            </a:r>
            <a:r>
              <a:rPr lang="en-US" dirty="0"/>
              <a:t>, to each group independently.</a:t>
            </a:r>
          </a:p>
          <a:p>
            <a:pPr lvl="1"/>
            <a:r>
              <a:rPr lang="en-US" b="1" dirty="0"/>
              <a:t>Combining</a:t>
            </a:r>
            <a:r>
              <a:rPr lang="en-US" dirty="0"/>
              <a:t> the results back into a data frame.</a:t>
            </a:r>
          </a:p>
          <a:p>
            <a:endParaRPr lang="en-US" dirty="0"/>
          </a:p>
        </p:txBody>
      </p:sp>
      <p:sp>
        <p:nvSpPr>
          <p:cNvPr id="4" name="Slide Number Placeholder 3">
            <a:extLst>
              <a:ext uri="{FF2B5EF4-FFF2-40B4-BE49-F238E27FC236}">
                <a16:creationId xmlns:a16="http://schemas.microsoft.com/office/drawing/2014/main" id="{66FE0F4E-AB3C-F344-BB98-9741969294C0}"/>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37</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54E6B769-1C9D-D24F-B3DF-C1988A19BA8F}"/>
              </a:ext>
            </a:extLst>
          </p:cNvPr>
          <p:cNvSpPr>
            <a:spLocks noGrp="1"/>
          </p:cNvSpPr>
          <p:nvPr>
            <p:ph type="body" sz="half" idx="2"/>
          </p:nvPr>
        </p:nvSpPr>
        <p:spPr/>
        <p:txBody>
          <a:bodyPr/>
          <a:lstStyle/>
          <a:p>
            <a:r>
              <a:rPr lang="en-US" dirty="0"/>
              <a:t>Group by, split , apply and combine.</a:t>
            </a:r>
          </a:p>
        </p:txBody>
      </p:sp>
      <p:sp>
        <p:nvSpPr>
          <p:cNvPr id="8" name="Rectangle 7">
            <a:extLst>
              <a:ext uri="{FF2B5EF4-FFF2-40B4-BE49-F238E27FC236}">
                <a16:creationId xmlns:a16="http://schemas.microsoft.com/office/drawing/2014/main" id="{C9F9DE5B-45C1-2343-98C6-1EAA4588FE91}"/>
              </a:ext>
            </a:extLst>
          </p:cNvPr>
          <p:cNvSpPr/>
          <p:nvPr/>
        </p:nvSpPr>
        <p:spPr>
          <a:xfrm>
            <a:off x="922661" y="3607129"/>
            <a:ext cx="10604706" cy="646331"/>
          </a:xfrm>
          <a:prstGeom prst="rect">
            <a:avLst/>
          </a:prstGeom>
        </p:spPr>
        <p:txBody>
          <a:bodyPr wrap="square">
            <a:spAutoFit/>
          </a:bodyPr>
          <a:lstStyle/>
          <a:p>
            <a:r>
              <a:rPr lang="en-US" dirty="0">
                <a:solidFill>
                  <a:srgbClr val="008000"/>
                </a:solidFill>
                <a:latin typeface="Courier New" panose="02070309020205020404" pitchFamily="49" charset="0"/>
              </a:rPr>
              <a:t># -- apply same aggregates to each column </a:t>
            </a:r>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df.groupby</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column_A</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column_B</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column_C</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agg</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'min'</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'max'</a:t>
            </a:r>
            <a:r>
              <a:rPr lang="en-US" dirty="0">
                <a:solidFill>
                  <a:srgbClr val="000000"/>
                </a:solidFill>
                <a:latin typeface="Courier New" panose="02070309020205020404" pitchFamily="49" charset="0"/>
              </a:rPr>
              <a:t>])</a:t>
            </a:r>
          </a:p>
        </p:txBody>
      </p:sp>
      <p:sp>
        <p:nvSpPr>
          <p:cNvPr id="9" name="Rectangle 8">
            <a:extLst>
              <a:ext uri="{FF2B5EF4-FFF2-40B4-BE49-F238E27FC236}">
                <a16:creationId xmlns:a16="http://schemas.microsoft.com/office/drawing/2014/main" id="{721F5363-3E72-BE41-8969-C482156177CB}"/>
              </a:ext>
            </a:extLst>
          </p:cNvPr>
          <p:cNvSpPr/>
          <p:nvPr/>
        </p:nvSpPr>
        <p:spPr>
          <a:xfrm>
            <a:off x="898594" y="5155315"/>
            <a:ext cx="10604706" cy="646331"/>
          </a:xfrm>
          <a:prstGeom prst="rect">
            <a:avLst/>
          </a:prstGeom>
        </p:spPr>
        <p:txBody>
          <a:bodyPr wrap="square">
            <a:spAutoFit/>
          </a:bodyPr>
          <a:lstStyle/>
          <a:p>
            <a:r>
              <a:rPr lang="en-US" dirty="0">
                <a:solidFill>
                  <a:srgbClr val="008000"/>
                </a:solidFill>
                <a:latin typeface="Courier New" panose="02070309020205020404" pitchFamily="49" charset="0"/>
              </a:rPr>
              <a:t># -- apply different aggregates to specified column </a:t>
            </a:r>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df.groupby</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column_A</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agg</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column_B</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'min'</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'max'</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column_C</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'sum'</a:t>
            </a:r>
            <a:r>
              <a:rPr lang="en-US" dirty="0">
                <a:solidFill>
                  <a:srgbClr val="000000"/>
                </a:solidFill>
                <a:latin typeface="Courier New" panose="02070309020205020404" pitchFamily="49" charset="0"/>
              </a:rPr>
              <a:t>})</a:t>
            </a:r>
          </a:p>
        </p:txBody>
      </p:sp>
      <p:sp>
        <p:nvSpPr>
          <p:cNvPr id="11" name="Left Brace 10" descr="Series">
            <a:extLst>
              <a:ext uri="{FF2B5EF4-FFF2-40B4-BE49-F238E27FC236}">
                <a16:creationId xmlns:a16="http://schemas.microsoft.com/office/drawing/2014/main" id="{EE4AD2BA-5F77-3841-9878-C745C8EE3BBF}"/>
              </a:ext>
            </a:extLst>
          </p:cNvPr>
          <p:cNvSpPr/>
          <p:nvPr/>
        </p:nvSpPr>
        <p:spPr>
          <a:xfrm rot="16200000">
            <a:off x="2456806" y="3185158"/>
            <a:ext cx="434714" cy="2536503"/>
          </a:xfrm>
          <a:prstGeom prst="leftBrace">
            <a:avLst>
              <a:gd name="adj1" fmla="val 9252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Left Brace 11" descr="Series">
            <a:extLst>
              <a:ext uri="{FF2B5EF4-FFF2-40B4-BE49-F238E27FC236}">
                <a16:creationId xmlns:a16="http://schemas.microsoft.com/office/drawing/2014/main" id="{85CC9041-DC88-D440-95FB-C832DAA40340}"/>
              </a:ext>
            </a:extLst>
          </p:cNvPr>
          <p:cNvSpPr/>
          <p:nvPr/>
        </p:nvSpPr>
        <p:spPr>
          <a:xfrm rot="16200000">
            <a:off x="5583506" y="2731626"/>
            <a:ext cx="434714" cy="3478385"/>
          </a:xfrm>
          <a:prstGeom prst="leftBrace">
            <a:avLst>
              <a:gd name="adj1" fmla="val 9252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Left Brace 12" descr="Series">
            <a:extLst>
              <a:ext uri="{FF2B5EF4-FFF2-40B4-BE49-F238E27FC236}">
                <a16:creationId xmlns:a16="http://schemas.microsoft.com/office/drawing/2014/main" id="{AE4854F2-1599-814B-992A-A01658D3F567}"/>
              </a:ext>
            </a:extLst>
          </p:cNvPr>
          <p:cNvSpPr/>
          <p:nvPr/>
        </p:nvSpPr>
        <p:spPr>
          <a:xfrm rot="16200000">
            <a:off x="8791402" y="3171205"/>
            <a:ext cx="434714" cy="2698894"/>
          </a:xfrm>
          <a:prstGeom prst="leftBrace">
            <a:avLst>
              <a:gd name="adj1" fmla="val 9252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E48BBAE-43B7-EF48-9C18-3A0C19941CEA}"/>
              </a:ext>
            </a:extLst>
          </p:cNvPr>
          <p:cNvSpPr txBox="1"/>
          <p:nvPr/>
        </p:nvSpPr>
        <p:spPr>
          <a:xfrm>
            <a:off x="1349115" y="4682170"/>
            <a:ext cx="2698893" cy="369332"/>
          </a:xfrm>
          <a:prstGeom prst="rect">
            <a:avLst/>
          </a:prstGeom>
          <a:noFill/>
        </p:spPr>
        <p:txBody>
          <a:bodyPr wrap="square" rtlCol="0">
            <a:spAutoFit/>
          </a:bodyPr>
          <a:lstStyle/>
          <a:p>
            <a:r>
              <a:rPr lang="en-US" dirty="0"/>
              <a:t>Group by a column name</a:t>
            </a:r>
          </a:p>
        </p:txBody>
      </p:sp>
      <p:sp>
        <p:nvSpPr>
          <p:cNvPr id="15" name="TextBox 14">
            <a:extLst>
              <a:ext uri="{FF2B5EF4-FFF2-40B4-BE49-F238E27FC236}">
                <a16:creationId xmlns:a16="http://schemas.microsoft.com/office/drawing/2014/main" id="{AEFA436B-BFB5-EE42-BE73-B2444357BD5F}"/>
              </a:ext>
            </a:extLst>
          </p:cNvPr>
          <p:cNvSpPr txBox="1"/>
          <p:nvPr/>
        </p:nvSpPr>
        <p:spPr>
          <a:xfrm>
            <a:off x="4425665" y="4682170"/>
            <a:ext cx="2698893" cy="369332"/>
          </a:xfrm>
          <a:prstGeom prst="rect">
            <a:avLst/>
          </a:prstGeom>
          <a:noFill/>
        </p:spPr>
        <p:txBody>
          <a:bodyPr wrap="square" rtlCol="0">
            <a:spAutoFit/>
          </a:bodyPr>
          <a:lstStyle/>
          <a:p>
            <a:r>
              <a:rPr lang="en-US" dirty="0"/>
              <a:t>Columns to aggregate</a:t>
            </a:r>
          </a:p>
        </p:txBody>
      </p:sp>
      <p:sp>
        <p:nvSpPr>
          <p:cNvPr id="16" name="TextBox 15">
            <a:extLst>
              <a:ext uri="{FF2B5EF4-FFF2-40B4-BE49-F238E27FC236}">
                <a16:creationId xmlns:a16="http://schemas.microsoft.com/office/drawing/2014/main" id="{A36B154F-F805-8E40-B1A3-3EF036089BCC}"/>
              </a:ext>
            </a:extLst>
          </p:cNvPr>
          <p:cNvSpPr txBox="1"/>
          <p:nvPr/>
        </p:nvSpPr>
        <p:spPr>
          <a:xfrm>
            <a:off x="7778569" y="4734077"/>
            <a:ext cx="2698893" cy="369332"/>
          </a:xfrm>
          <a:prstGeom prst="rect">
            <a:avLst/>
          </a:prstGeom>
          <a:noFill/>
        </p:spPr>
        <p:txBody>
          <a:bodyPr wrap="square" rtlCol="0">
            <a:spAutoFit/>
          </a:bodyPr>
          <a:lstStyle/>
          <a:p>
            <a:r>
              <a:rPr lang="en-US" dirty="0"/>
              <a:t>Aggregate functions</a:t>
            </a:r>
          </a:p>
        </p:txBody>
      </p:sp>
      <p:sp>
        <p:nvSpPr>
          <p:cNvPr id="17" name="Left Brace 16" descr="Series">
            <a:extLst>
              <a:ext uri="{FF2B5EF4-FFF2-40B4-BE49-F238E27FC236}">
                <a16:creationId xmlns:a16="http://schemas.microsoft.com/office/drawing/2014/main" id="{7C83DAD1-A09C-554F-BB50-7E13CA52E423}"/>
              </a:ext>
            </a:extLst>
          </p:cNvPr>
          <p:cNvSpPr/>
          <p:nvPr/>
        </p:nvSpPr>
        <p:spPr>
          <a:xfrm rot="16200000">
            <a:off x="7410308" y="2610696"/>
            <a:ext cx="434714" cy="6893475"/>
          </a:xfrm>
          <a:prstGeom prst="leftBrace">
            <a:avLst>
              <a:gd name="adj1" fmla="val 9252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7CE2E5A-F469-E243-9CB4-F526546172CB}"/>
              </a:ext>
            </a:extLst>
          </p:cNvPr>
          <p:cNvSpPr txBox="1"/>
          <p:nvPr/>
        </p:nvSpPr>
        <p:spPr>
          <a:xfrm>
            <a:off x="5142415" y="6268785"/>
            <a:ext cx="5033794" cy="369332"/>
          </a:xfrm>
          <a:prstGeom prst="rect">
            <a:avLst/>
          </a:prstGeom>
          <a:noFill/>
        </p:spPr>
        <p:txBody>
          <a:bodyPr wrap="square" rtlCol="0">
            <a:spAutoFit/>
          </a:bodyPr>
          <a:lstStyle/>
          <a:p>
            <a:pPr algn="ctr"/>
            <a:r>
              <a:rPr lang="en-US" dirty="0"/>
              <a:t>Columns and aggregates to apply</a:t>
            </a:r>
          </a:p>
        </p:txBody>
      </p:sp>
    </p:spTree>
    <p:extLst>
      <p:ext uri="{BB962C8B-B14F-4D97-AF65-F5344CB8AC3E}">
        <p14:creationId xmlns:p14="http://schemas.microsoft.com/office/powerpoint/2010/main" val="3566146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9ECD-D9B0-37DA-64AD-8ED76B906BA4}"/>
              </a:ext>
            </a:extLst>
          </p:cNvPr>
          <p:cNvSpPr>
            <a:spLocks noGrp="1"/>
          </p:cNvSpPr>
          <p:nvPr>
            <p:ph type="title"/>
          </p:nvPr>
        </p:nvSpPr>
        <p:spPr/>
        <p:txBody>
          <a:bodyPr/>
          <a:lstStyle/>
          <a:p>
            <a:r>
              <a:rPr lang="en-US" dirty="0"/>
              <a:t>Introduction to </a:t>
            </a:r>
            <a:r>
              <a:rPr lang="en-US" dirty="0" err="1"/>
              <a:t>GroupBy</a:t>
            </a:r>
            <a:endParaRPr lang="en-US" dirty="0"/>
          </a:p>
        </p:txBody>
      </p:sp>
      <p:sp>
        <p:nvSpPr>
          <p:cNvPr id="3" name="Content Placeholder 2">
            <a:extLst>
              <a:ext uri="{FF2B5EF4-FFF2-40B4-BE49-F238E27FC236}">
                <a16:creationId xmlns:a16="http://schemas.microsoft.com/office/drawing/2014/main" id="{AD7CE603-3525-FDD6-83FD-9E6F94550DF6}"/>
              </a:ext>
            </a:extLst>
          </p:cNvPr>
          <p:cNvSpPr>
            <a:spLocks noGrp="1"/>
          </p:cNvSpPr>
          <p:nvPr>
            <p:ph idx="1"/>
          </p:nvPr>
        </p:nvSpPr>
        <p:spPr>
          <a:xfrm>
            <a:off x="664632" y="1981201"/>
            <a:ext cx="11346745" cy="4144963"/>
          </a:xfrm>
        </p:spPr>
        <p:txBody>
          <a:bodyPr>
            <a:normAutofit fontScale="92500" lnSpcReduction="20000"/>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groupby</a:t>
            </a:r>
            <a:r>
              <a:rPr lang="en-US" dirty="0">
                <a:latin typeface="Courier New" panose="02070309020205020404" pitchFamily="49" charset="0"/>
                <a:cs typeface="Courier New" panose="02070309020205020404" pitchFamily="49" charset="0"/>
              </a:rPr>
              <a:t>([column1,column2]) </a:t>
            </a:r>
            <a:r>
              <a:rPr lang="en-US" dirty="0"/>
              <a:t>function is used to </a:t>
            </a:r>
            <a:r>
              <a:rPr lang="en-US" b="1" u="sng" dirty="0"/>
              <a:t>group data based </a:t>
            </a:r>
            <a:r>
              <a:rPr lang="en-US" dirty="0"/>
              <a:t>on one or more columns.</a:t>
            </a:r>
          </a:p>
          <a:p>
            <a:pPr lvl="1"/>
            <a:r>
              <a:rPr lang="en-US" dirty="0"/>
              <a:t>Enables operations on groups of data, such as aggregation, transformation, or filtering.</a:t>
            </a:r>
          </a:p>
          <a:p>
            <a:r>
              <a:rPr lang="en-US" dirty="0"/>
              <a:t>Syntax:</a:t>
            </a:r>
          </a:p>
          <a:p>
            <a:pPr lvl="1"/>
            <a:r>
              <a:rPr lang="en-US" dirty="0">
                <a:latin typeface="Courier New" panose="02070309020205020404" pitchFamily="49" charset="0"/>
                <a:cs typeface="Courier New" panose="02070309020205020404" pitchFamily="49" charset="0"/>
              </a:rPr>
              <a:t>grouped = </a:t>
            </a:r>
            <a:r>
              <a:rPr lang="en-US" dirty="0" err="1">
                <a:latin typeface="Courier New" panose="02070309020205020404" pitchFamily="49" charset="0"/>
                <a:cs typeface="Courier New" panose="02070309020205020404" pitchFamily="49" charset="0"/>
              </a:rPr>
              <a:t>dataframe.groupby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column_name</a:t>
            </a:r>
            <a:r>
              <a:rPr lang="en-US" dirty="0">
                <a:latin typeface="Courier New" panose="02070309020205020404" pitchFamily="49" charset="0"/>
                <a:cs typeface="Courier New" panose="02070309020205020404" pitchFamily="49" charset="0"/>
              </a:rPr>
              <a:t>')</a:t>
            </a:r>
          </a:p>
          <a:p>
            <a:pPr lvl="2"/>
            <a:r>
              <a:rPr lang="en-US" dirty="0"/>
              <a:t>Here, '</a:t>
            </a:r>
            <a:r>
              <a:rPr lang="en-US" dirty="0" err="1"/>
              <a:t>column_name</a:t>
            </a:r>
            <a:r>
              <a:rPr lang="en-US" dirty="0"/>
              <a:t>' represents the column(s) we want to group the data by.</a:t>
            </a:r>
          </a:p>
          <a:p>
            <a:r>
              <a:rPr lang="en-US" dirty="0"/>
              <a:t>Common Aggregation Functions:</a:t>
            </a:r>
          </a:p>
          <a:p>
            <a:pPr lvl="1"/>
            <a:r>
              <a:rPr lang="en-US" dirty="0"/>
              <a:t>sum(): Calculates the sum of the values in each group.</a:t>
            </a:r>
          </a:p>
          <a:p>
            <a:pPr lvl="1"/>
            <a:r>
              <a:rPr lang="en-US" dirty="0"/>
              <a:t>mean(): Computes the mean (average) of the values in each group.</a:t>
            </a:r>
          </a:p>
          <a:p>
            <a:pPr lvl="1"/>
            <a:r>
              <a:rPr lang="en-US" dirty="0"/>
              <a:t>count(): Counts the number of records in each group.</a:t>
            </a:r>
          </a:p>
          <a:p>
            <a:pPr lvl="1"/>
            <a:r>
              <a:rPr lang="en-US" dirty="0"/>
              <a:t>min(), max(): Returns the minimum and maximum values in each group.</a:t>
            </a:r>
          </a:p>
          <a:p>
            <a:pPr lvl="1"/>
            <a:r>
              <a:rPr lang="en-US" dirty="0"/>
              <a:t>size(): Returns the size (number of elements) of each group.</a:t>
            </a:r>
          </a:p>
          <a:p>
            <a:pPr lvl="1"/>
            <a:r>
              <a:rPr lang="en-US" dirty="0" err="1"/>
              <a:t>agg</a:t>
            </a:r>
            <a:r>
              <a:rPr lang="en-US" dirty="0"/>
              <a:t>(): Allows us to apply custom aggregation functions or perform multiple aggregations simultaneously.</a:t>
            </a:r>
          </a:p>
        </p:txBody>
      </p:sp>
      <p:sp>
        <p:nvSpPr>
          <p:cNvPr id="4" name="Slide Number Placeholder 3">
            <a:extLst>
              <a:ext uri="{FF2B5EF4-FFF2-40B4-BE49-F238E27FC236}">
                <a16:creationId xmlns:a16="http://schemas.microsoft.com/office/drawing/2014/main" id="{5C1409EF-245A-89A3-2535-BE65C7CF7FB2}"/>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38</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5320BE3-7245-B742-7F0B-61F7C1DF71DD}"/>
              </a:ext>
            </a:extLst>
          </p:cNvPr>
          <p:cNvSpPr>
            <a:spLocks noGrp="1"/>
          </p:cNvSpPr>
          <p:nvPr>
            <p:ph type="body" sz="half" idx="2"/>
          </p:nvPr>
        </p:nvSpPr>
        <p:spPr/>
        <p:txBody>
          <a:bodyPr/>
          <a:lstStyle/>
          <a:p>
            <a:r>
              <a:rPr lang="en-US" dirty="0"/>
              <a:t>Group your data. </a:t>
            </a:r>
          </a:p>
        </p:txBody>
      </p:sp>
    </p:spTree>
    <p:extLst>
      <p:ext uri="{BB962C8B-B14F-4D97-AF65-F5344CB8AC3E}">
        <p14:creationId xmlns:p14="http://schemas.microsoft.com/office/powerpoint/2010/main" val="3217881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A4CFC-6FC2-FA41-8358-3AD775F256B3}"/>
              </a:ext>
            </a:extLst>
          </p:cNvPr>
          <p:cNvSpPr>
            <a:spLocks noGrp="1"/>
          </p:cNvSpPr>
          <p:nvPr>
            <p:ph type="title"/>
          </p:nvPr>
        </p:nvSpPr>
        <p:spPr/>
        <p:txBody>
          <a:bodyPr/>
          <a:lstStyle/>
          <a:p>
            <a:r>
              <a:rPr lang="en-US" dirty="0"/>
              <a:t>Can I group by more than one column? </a:t>
            </a:r>
          </a:p>
        </p:txBody>
      </p:sp>
      <p:sp>
        <p:nvSpPr>
          <p:cNvPr id="3" name="Content Placeholder 2">
            <a:extLst>
              <a:ext uri="{FF2B5EF4-FFF2-40B4-BE49-F238E27FC236}">
                <a16:creationId xmlns:a16="http://schemas.microsoft.com/office/drawing/2014/main" id="{1CAC1924-F61F-AA4B-83A8-D7E479D90D91}"/>
              </a:ext>
            </a:extLst>
          </p:cNvPr>
          <p:cNvSpPr>
            <a:spLocks noGrp="1"/>
          </p:cNvSpPr>
          <p:nvPr>
            <p:ph idx="1"/>
          </p:nvPr>
        </p:nvSpPr>
        <p:spPr>
          <a:xfrm>
            <a:off x="664633" y="1981201"/>
            <a:ext cx="10075084" cy="1841291"/>
          </a:xfrm>
        </p:spPr>
        <p:txBody>
          <a:bodyPr>
            <a:normAutofit/>
          </a:bodyPr>
          <a:lstStyle/>
          <a:p>
            <a:r>
              <a:rPr lang="en-US" dirty="0"/>
              <a:t>When we group by in pandas – it sorts the data before splitting</a:t>
            </a:r>
          </a:p>
          <a:p>
            <a:pPr marL="0" indent="0">
              <a:buNone/>
            </a:pPr>
            <a:endParaRPr lang="en-US" dirty="0"/>
          </a:p>
        </p:txBody>
      </p:sp>
      <p:sp>
        <p:nvSpPr>
          <p:cNvPr id="4" name="Slide Number Placeholder 3">
            <a:extLst>
              <a:ext uri="{FF2B5EF4-FFF2-40B4-BE49-F238E27FC236}">
                <a16:creationId xmlns:a16="http://schemas.microsoft.com/office/drawing/2014/main" id="{66FE0F4E-AB3C-F344-BB98-9741969294C0}"/>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39</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54E6B769-1C9D-D24F-B3DF-C1988A19BA8F}"/>
              </a:ext>
            </a:extLst>
          </p:cNvPr>
          <p:cNvSpPr>
            <a:spLocks noGrp="1"/>
          </p:cNvSpPr>
          <p:nvPr>
            <p:ph type="body" sz="half" idx="2"/>
          </p:nvPr>
        </p:nvSpPr>
        <p:spPr/>
        <p:txBody>
          <a:bodyPr/>
          <a:lstStyle/>
          <a:p>
            <a:r>
              <a:rPr lang="en-US" dirty="0"/>
              <a:t>Yes you can – pass a list of columns [‘column1, column2’]</a:t>
            </a:r>
          </a:p>
        </p:txBody>
      </p:sp>
      <p:sp>
        <p:nvSpPr>
          <p:cNvPr id="8" name="Rectangle 7">
            <a:extLst>
              <a:ext uri="{FF2B5EF4-FFF2-40B4-BE49-F238E27FC236}">
                <a16:creationId xmlns:a16="http://schemas.microsoft.com/office/drawing/2014/main" id="{C9F9DE5B-45C1-2343-98C6-1EAA4588FE91}"/>
              </a:ext>
            </a:extLst>
          </p:cNvPr>
          <p:cNvSpPr/>
          <p:nvPr/>
        </p:nvSpPr>
        <p:spPr>
          <a:xfrm>
            <a:off x="664632" y="2594974"/>
            <a:ext cx="11527367" cy="646331"/>
          </a:xfrm>
          <a:prstGeom prst="rect">
            <a:avLst/>
          </a:prstGeom>
        </p:spPr>
        <p:txBody>
          <a:bodyPr wrap="square">
            <a:spAutoFit/>
          </a:bodyPr>
          <a:lstStyle/>
          <a:p>
            <a:r>
              <a:rPr lang="en-US" dirty="0">
                <a:solidFill>
                  <a:srgbClr val="008000"/>
                </a:solidFill>
                <a:latin typeface="Courier New" panose="02070309020205020404" pitchFamily="49" charset="0"/>
              </a:rPr>
              <a:t># -- apply same aggregates to each column </a:t>
            </a:r>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df.groupby</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column_A</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column_D</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column_B</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column_C</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agg</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'min'</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'max'</a:t>
            </a:r>
            <a:r>
              <a:rPr lang="en-US" dirty="0">
                <a:solidFill>
                  <a:srgbClr val="000000"/>
                </a:solidFill>
                <a:latin typeface="Courier New" panose="02070309020205020404" pitchFamily="49" charset="0"/>
              </a:rPr>
              <a:t>])</a:t>
            </a:r>
          </a:p>
        </p:txBody>
      </p:sp>
      <p:sp>
        <p:nvSpPr>
          <p:cNvPr id="9" name="Rectangle 8">
            <a:extLst>
              <a:ext uri="{FF2B5EF4-FFF2-40B4-BE49-F238E27FC236}">
                <a16:creationId xmlns:a16="http://schemas.microsoft.com/office/drawing/2014/main" id="{721F5363-3E72-BE41-8969-C482156177CB}"/>
              </a:ext>
            </a:extLst>
          </p:cNvPr>
          <p:cNvSpPr/>
          <p:nvPr/>
        </p:nvSpPr>
        <p:spPr>
          <a:xfrm>
            <a:off x="664631" y="4190047"/>
            <a:ext cx="10937755" cy="923330"/>
          </a:xfrm>
          <a:prstGeom prst="rect">
            <a:avLst/>
          </a:prstGeom>
        </p:spPr>
        <p:txBody>
          <a:bodyPr wrap="square">
            <a:spAutoFit/>
          </a:bodyPr>
          <a:lstStyle/>
          <a:p>
            <a:r>
              <a:rPr lang="en-US" dirty="0">
                <a:solidFill>
                  <a:srgbClr val="008000"/>
                </a:solidFill>
                <a:latin typeface="Courier New" panose="02070309020205020404" pitchFamily="49" charset="0"/>
              </a:rPr>
              <a:t># -- apply different aggregates to specified column </a:t>
            </a:r>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df.groupby</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column_A</a:t>
            </a:r>
            <a:r>
              <a:rPr lang="en-US" dirty="0">
                <a:solidFill>
                  <a:srgbClr val="A31515"/>
                </a:solidFill>
                <a:latin typeface="Courier New" panose="02070309020205020404" pitchFamily="49" charset="0"/>
              </a:rPr>
              <a:t>’, ‘</a:t>
            </a:r>
            <a:r>
              <a:rPr lang="en-US" dirty="0" err="1">
                <a:solidFill>
                  <a:srgbClr val="A31515"/>
                </a:solidFill>
                <a:latin typeface="Courier New" panose="02070309020205020404" pitchFamily="49" charset="0"/>
              </a:rPr>
              <a:t>column_D</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agg</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column_B</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'min'</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'max’</a:t>
            </a:r>
            <a:r>
              <a:rPr lang="en-US" dirty="0">
                <a:solidFill>
                  <a:srgbClr val="000000"/>
                </a:solidFill>
                <a:latin typeface="Courier New" panose="02070309020205020404" pitchFamily="49" charset="0"/>
              </a:rPr>
              <a:t>], \ 															</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column_C</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'sum'</a:t>
            </a:r>
            <a:r>
              <a:rPr lang="en-US" dirty="0">
                <a:solidFill>
                  <a:srgbClr val="000000"/>
                </a:solidFill>
                <a:latin typeface="Courier New" panose="02070309020205020404" pitchFamily="49" charset="0"/>
              </a:rPr>
              <a:t>})</a:t>
            </a:r>
          </a:p>
        </p:txBody>
      </p:sp>
      <p:sp>
        <p:nvSpPr>
          <p:cNvPr id="11" name="Left Brace 10" descr="Series">
            <a:extLst>
              <a:ext uri="{FF2B5EF4-FFF2-40B4-BE49-F238E27FC236}">
                <a16:creationId xmlns:a16="http://schemas.microsoft.com/office/drawing/2014/main" id="{EE4AD2BA-5F77-3841-9878-C745C8EE3BBF}"/>
              </a:ext>
            </a:extLst>
          </p:cNvPr>
          <p:cNvSpPr/>
          <p:nvPr/>
        </p:nvSpPr>
        <p:spPr>
          <a:xfrm rot="16200000">
            <a:off x="3596060" y="1934928"/>
            <a:ext cx="434714" cy="3076150"/>
          </a:xfrm>
          <a:prstGeom prst="leftBrace">
            <a:avLst>
              <a:gd name="adj1" fmla="val 9252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E48BBAE-43B7-EF48-9C18-3A0C19941CEA}"/>
              </a:ext>
            </a:extLst>
          </p:cNvPr>
          <p:cNvSpPr txBox="1"/>
          <p:nvPr/>
        </p:nvSpPr>
        <p:spPr>
          <a:xfrm>
            <a:off x="2328726" y="3677199"/>
            <a:ext cx="3076150" cy="369332"/>
          </a:xfrm>
          <a:prstGeom prst="rect">
            <a:avLst/>
          </a:prstGeom>
          <a:noFill/>
        </p:spPr>
        <p:txBody>
          <a:bodyPr wrap="square" rtlCol="0">
            <a:spAutoFit/>
          </a:bodyPr>
          <a:lstStyle/>
          <a:p>
            <a:pPr algn="ctr"/>
            <a:r>
              <a:rPr lang="en-US" dirty="0"/>
              <a:t>Group by multiple columns</a:t>
            </a:r>
          </a:p>
        </p:txBody>
      </p:sp>
      <p:sp>
        <p:nvSpPr>
          <p:cNvPr id="17" name="Left Brace 16" descr="Series">
            <a:extLst>
              <a:ext uri="{FF2B5EF4-FFF2-40B4-BE49-F238E27FC236}">
                <a16:creationId xmlns:a16="http://schemas.microsoft.com/office/drawing/2014/main" id="{7C83DAD1-A09C-554F-BB50-7E13CA52E423}"/>
              </a:ext>
            </a:extLst>
          </p:cNvPr>
          <p:cNvSpPr/>
          <p:nvPr/>
        </p:nvSpPr>
        <p:spPr>
          <a:xfrm rot="16200000">
            <a:off x="3649444" y="3404004"/>
            <a:ext cx="434714" cy="3539009"/>
          </a:xfrm>
          <a:prstGeom prst="leftBrace">
            <a:avLst>
              <a:gd name="adj1" fmla="val 9252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7CE2E5A-F469-E243-9CB4-F526546172CB}"/>
              </a:ext>
            </a:extLst>
          </p:cNvPr>
          <p:cNvSpPr txBox="1"/>
          <p:nvPr/>
        </p:nvSpPr>
        <p:spPr>
          <a:xfrm>
            <a:off x="1349904" y="5527099"/>
            <a:ext cx="5033794" cy="369332"/>
          </a:xfrm>
          <a:prstGeom prst="rect">
            <a:avLst/>
          </a:prstGeom>
          <a:noFill/>
        </p:spPr>
        <p:txBody>
          <a:bodyPr wrap="square" rtlCol="0">
            <a:spAutoFit/>
          </a:bodyPr>
          <a:lstStyle/>
          <a:p>
            <a:pPr algn="ctr"/>
            <a:r>
              <a:rPr lang="en-US" dirty="0"/>
              <a:t>Group by multiple columns</a:t>
            </a:r>
          </a:p>
        </p:txBody>
      </p:sp>
      <p:sp>
        <p:nvSpPr>
          <p:cNvPr id="6" name="TextBox 5">
            <a:extLst>
              <a:ext uri="{FF2B5EF4-FFF2-40B4-BE49-F238E27FC236}">
                <a16:creationId xmlns:a16="http://schemas.microsoft.com/office/drawing/2014/main" id="{01ECC7B0-811D-EF99-AF19-EDB3AE7C2CC7}"/>
              </a:ext>
            </a:extLst>
          </p:cNvPr>
          <p:cNvSpPr txBox="1"/>
          <p:nvPr/>
        </p:nvSpPr>
        <p:spPr>
          <a:xfrm>
            <a:off x="7731687" y="3400200"/>
            <a:ext cx="3076150" cy="646331"/>
          </a:xfrm>
          <a:prstGeom prst="rect">
            <a:avLst/>
          </a:prstGeom>
          <a:noFill/>
        </p:spPr>
        <p:txBody>
          <a:bodyPr wrap="square" rtlCol="0">
            <a:spAutoFit/>
          </a:bodyPr>
          <a:lstStyle/>
          <a:p>
            <a:pPr algn="ctr"/>
            <a:r>
              <a:rPr lang="en-US" dirty="0"/>
              <a:t>Same aggregate applied  to selected columns</a:t>
            </a:r>
          </a:p>
        </p:txBody>
      </p:sp>
      <p:sp>
        <p:nvSpPr>
          <p:cNvPr id="7" name="TextBox 6">
            <a:extLst>
              <a:ext uri="{FF2B5EF4-FFF2-40B4-BE49-F238E27FC236}">
                <a16:creationId xmlns:a16="http://schemas.microsoft.com/office/drawing/2014/main" id="{0A5FB90C-6B90-EFD0-B7F9-E7D7E6F37553}"/>
              </a:ext>
            </a:extLst>
          </p:cNvPr>
          <p:cNvSpPr txBox="1"/>
          <p:nvPr/>
        </p:nvSpPr>
        <p:spPr>
          <a:xfrm>
            <a:off x="6834776" y="5390866"/>
            <a:ext cx="3076150" cy="646331"/>
          </a:xfrm>
          <a:prstGeom prst="rect">
            <a:avLst/>
          </a:prstGeom>
          <a:noFill/>
        </p:spPr>
        <p:txBody>
          <a:bodyPr wrap="square" rtlCol="0">
            <a:spAutoFit/>
          </a:bodyPr>
          <a:lstStyle/>
          <a:p>
            <a:pPr algn="ctr"/>
            <a:r>
              <a:rPr lang="en-US" dirty="0"/>
              <a:t>Different aggregates applied  to selected columns</a:t>
            </a:r>
          </a:p>
        </p:txBody>
      </p:sp>
    </p:spTree>
    <p:extLst>
      <p:ext uri="{BB962C8B-B14F-4D97-AF65-F5344CB8AC3E}">
        <p14:creationId xmlns:p14="http://schemas.microsoft.com/office/powerpoint/2010/main" val="1397942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6C7381-3C12-27B9-4D19-9664D4092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4312"/>
          <a:stretch/>
        </p:blipFill>
        <p:spPr bwMode="auto">
          <a:xfrm>
            <a:off x="20" y="10"/>
            <a:ext cx="12191980" cy="6857990"/>
          </a:xfrm>
          <a:prstGeom prst="rect">
            <a:avLst/>
          </a:prstGeom>
          <a:solidFill>
            <a:srgbClr val="FFFFFF"/>
          </a:solidFill>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4</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8858251" y="152400"/>
            <a:ext cx="3137806" cy="369332"/>
          </a:xfrm>
          <a:prstGeom prst="rect">
            <a:avLst/>
          </a:prstGeom>
          <a:solidFill>
            <a:schemeClr val="accent6">
              <a:lumMod val="75000"/>
            </a:schemeClr>
          </a:solidFill>
        </p:spPr>
        <p:txBody>
          <a:bodyPr wrap="square" rtlCol="0">
            <a:spAutoFit/>
          </a:bodyPr>
          <a:lstStyle/>
          <a:p>
            <a:r>
              <a:rPr lang="en-US" dirty="0">
                <a:solidFill>
                  <a:schemeClr val="bg1"/>
                </a:solidFill>
              </a:rPr>
              <a:t>Open: </a:t>
            </a:r>
            <a:r>
              <a:rPr lang="en-US" dirty="0">
                <a:solidFill>
                  <a:schemeClr val="bg1"/>
                </a:solidFill>
                <a:hlinkClick r:id="rId3">
                  <a:extLst>
                    <a:ext uri="{A12FA001-AC4F-418D-AE19-62706E023703}">
                      <ahyp:hlinkClr xmlns:ahyp="http://schemas.microsoft.com/office/drawing/2018/hyperlinkcolor" val="tx"/>
                    </a:ext>
                  </a:extLst>
                </a:hlinkClick>
              </a:rPr>
              <a:t>Day </a:t>
            </a:r>
            <a:r>
              <a:rPr lang="en-US" dirty="0">
                <a:solidFill>
                  <a:schemeClr val="bg1"/>
                </a:solidFill>
              </a:rPr>
              <a:t>3.6 list to Pandas</a:t>
            </a:r>
          </a:p>
        </p:txBody>
      </p:sp>
    </p:spTree>
    <p:extLst>
      <p:ext uri="{BB962C8B-B14F-4D97-AF65-F5344CB8AC3E}">
        <p14:creationId xmlns:p14="http://schemas.microsoft.com/office/powerpoint/2010/main" val="172178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9E23F-1AE8-8B45-8B91-6B633E6A32C3}"/>
              </a:ext>
            </a:extLst>
          </p:cNvPr>
          <p:cNvSpPr>
            <a:spLocks noGrp="1"/>
          </p:cNvSpPr>
          <p:nvPr>
            <p:ph type="title"/>
          </p:nvPr>
        </p:nvSpPr>
        <p:spPr/>
        <p:txBody>
          <a:bodyPr/>
          <a:lstStyle/>
          <a:p>
            <a:r>
              <a:rPr lang="en-US" dirty="0"/>
              <a:t>Produces a weird result!</a:t>
            </a:r>
          </a:p>
        </p:txBody>
      </p:sp>
      <p:sp>
        <p:nvSpPr>
          <p:cNvPr id="4" name="Slide Number Placeholder 3">
            <a:extLst>
              <a:ext uri="{FF2B5EF4-FFF2-40B4-BE49-F238E27FC236}">
                <a16:creationId xmlns:a16="http://schemas.microsoft.com/office/drawing/2014/main" id="{1D8C85E5-9D7D-1C4A-BCD1-4C139A2F810C}"/>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40</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19F7A676-6524-DD4A-A387-BDD3F83FA380}"/>
              </a:ext>
            </a:extLst>
          </p:cNvPr>
          <p:cNvSpPr>
            <a:spLocks noGrp="1"/>
          </p:cNvSpPr>
          <p:nvPr>
            <p:ph type="body" sz="half" idx="2"/>
          </p:nvPr>
        </p:nvSpPr>
        <p:spPr/>
        <p:txBody>
          <a:bodyPr/>
          <a:lstStyle/>
          <a:p>
            <a:r>
              <a:rPr lang="en-US" dirty="0"/>
              <a:t>Multi-level-index</a:t>
            </a:r>
          </a:p>
        </p:txBody>
      </p:sp>
      <p:pic>
        <p:nvPicPr>
          <p:cNvPr id="13" name="Picture 12">
            <a:extLst>
              <a:ext uri="{FF2B5EF4-FFF2-40B4-BE49-F238E27FC236}">
                <a16:creationId xmlns:a16="http://schemas.microsoft.com/office/drawing/2014/main" id="{93B11AD6-7E1B-283D-9178-E4D3AC79F0A9}"/>
              </a:ext>
            </a:extLst>
          </p:cNvPr>
          <p:cNvPicPr>
            <a:picLocks noChangeAspect="1"/>
          </p:cNvPicPr>
          <p:nvPr/>
        </p:nvPicPr>
        <p:blipFill>
          <a:blip r:embed="rId3"/>
          <a:stretch>
            <a:fillRect/>
          </a:stretch>
        </p:blipFill>
        <p:spPr>
          <a:xfrm>
            <a:off x="364529" y="1748394"/>
            <a:ext cx="9034304" cy="4975135"/>
          </a:xfrm>
          <a:prstGeom prst="rect">
            <a:avLst/>
          </a:prstGeom>
        </p:spPr>
      </p:pic>
      <p:sp>
        <p:nvSpPr>
          <p:cNvPr id="8" name="TextBox 7">
            <a:extLst>
              <a:ext uri="{FF2B5EF4-FFF2-40B4-BE49-F238E27FC236}">
                <a16:creationId xmlns:a16="http://schemas.microsoft.com/office/drawing/2014/main" id="{A69294C0-5546-CD47-B7B8-065CCA0149C9}"/>
              </a:ext>
            </a:extLst>
          </p:cNvPr>
          <p:cNvSpPr txBox="1"/>
          <p:nvPr/>
        </p:nvSpPr>
        <p:spPr>
          <a:xfrm>
            <a:off x="8632888" y="3622171"/>
            <a:ext cx="3194583" cy="2308324"/>
          </a:xfrm>
          <a:prstGeom prst="rect">
            <a:avLst/>
          </a:prstGeom>
          <a:solidFill>
            <a:schemeClr val="bg2">
              <a:lumMod val="90000"/>
            </a:schemeClr>
          </a:solidFill>
        </p:spPr>
        <p:txBody>
          <a:bodyPr wrap="square" rtlCol="0">
            <a:spAutoFit/>
          </a:bodyPr>
          <a:lstStyle/>
          <a:p>
            <a:r>
              <a:rPr lang="en-US" dirty="0"/>
              <a:t>What do you do?</a:t>
            </a:r>
          </a:p>
          <a:p>
            <a:endParaRPr lang="en-US" dirty="0"/>
          </a:p>
          <a:p>
            <a:pPr marL="285750" indent="-285750">
              <a:buFont typeface="Arial" panose="020B0604020202020204" pitchFamily="34" charset="0"/>
              <a:buChar char="•"/>
            </a:pPr>
            <a:r>
              <a:rPr lang="en-US" dirty="0"/>
              <a:t>Reference the columns in multi-index</a:t>
            </a:r>
          </a:p>
          <a:p>
            <a:r>
              <a:rPr lang="en-US" dirty="0"/>
              <a:t>OR</a:t>
            </a:r>
          </a:p>
          <a:p>
            <a:pPr marL="285750" indent="-285750">
              <a:buFont typeface="Arial" panose="020B0604020202020204" pitchFamily="34" charset="0"/>
              <a:buChar char="•"/>
            </a:pPr>
            <a:r>
              <a:rPr lang="en-US" dirty="0"/>
              <a:t>.stack() flattens / reshapes the data frame’s index </a:t>
            </a:r>
          </a:p>
          <a:p>
            <a:pPr marL="285750" indent="-285750">
              <a:buFont typeface="Arial" panose="020B0604020202020204" pitchFamily="34" charset="0"/>
              <a:buChar char="•"/>
            </a:pPr>
            <a:endParaRPr lang="en-US" dirty="0"/>
          </a:p>
        </p:txBody>
      </p:sp>
      <p:sp>
        <p:nvSpPr>
          <p:cNvPr id="14" name="Oval 13">
            <a:extLst>
              <a:ext uri="{FF2B5EF4-FFF2-40B4-BE49-F238E27FC236}">
                <a16:creationId xmlns:a16="http://schemas.microsoft.com/office/drawing/2014/main" id="{9DDD9E33-1919-D7FD-9D67-C779DEFAF64F}"/>
              </a:ext>
            </a:extLst>
          </p:cNvPr>
          <p:cNvSpPr/>
          <p:nvPr/>
        </p:nvSpPr>
        <p:spPr>
          <a:xfrm>
            <a:off x="4871803" y="2919805"/>
            <a:ext cx="3761085" cy="139408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F1E7705E-5E72-9A49-3038-4B7DCAF2B8D0}"/>
              </a:ext>
            </a:extLst>
          </p:cNvPr>
          <p:cNvSpPr/>
          <p:nvPr/>
        </p:nvSpPr>
        <p:spPr>
          <a:xfrm rot="5400000">
            <a:off x="2550913" y="1730567"/>
            <a:ext cx="519590" cy="42921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B825839D-C3EC-190B-C599-78237D0EFB44}"/>
              </a:ext>
            </a:extLst>
          </p:cNvPr>
          <p:cNvSpPr txBox="1"/>
          <p:nvPr/>
        </p:nvSpPr>
        <p:spPr>
          <a:xfrm>
            <a:off x="1379095" y="3279395"/>
            <a:ext cx="2854080" cy="369332"/>
          </a:xfrm>
          <a:prstGeom prst="rect">
            <a:avLst/>
          </a:prstGeom>
          <a:noFill/>
        </p:spPr>
        <p:txBody>
          <a:bodyPr wrap="square" rtlCol="0">
            <a:spAutoFit/>
          </a:bodyPr>
          <a:lstStyle/>
          <a:p>
            <a:pPr algn="ctr"/>
            <a:r>
              <a:rPr lang="en-US" dirty="0"/>
              <a:t>ROW INDEX</a:t>
            </a:r>
          </a:p>
        </p:txBody>
      </p:sp>
      <p:sp>
        <p:nvSpPr>
          <p:cNvPr id="18" name="TextBox 17">
            <a:extLst>
              <a:ext uri="{FF2B5EF4-FFF2-40B4-BE49-F238E27FC236}">
                <a16:creationId xmlns:a16="http://schemas.microsoft.com/office/drawing/2014/main" id="{A5F3F0B4-A8A7-B620-1436-E7230C9084A8}"/>
              </a:ext>
            </a:extLst>
          </p:cNvPr>
          <p:cNvSpPr txBox="1"/>
          <p:nvPr/>
        </p:nvSpPr>
        <p:spPr>
          <a:xfrm>
            <a:off x="6710465" y="2662805"/>
            <a:ext cx="2854080" cy="369332"/>
          </a:xfrm>
          <a:prstGeom prst="rect">
            <a:avLst/>
          </a:prstGeom>
          <a:noFill/>
        </p:spPr>
        <p:txBody>
          <a:bodyPr wrap="square" rtlCol="0">
            <a:spAutoFit/>
          </a:bodyPr>
          <a:lstStyle/>
          <a:p>
            <a:pPr algn="ctr"/>
            <a:r>
              <a:rPr lang="en-US" dirty="0"/>
              <a:t>COLUMN INDEX</a:t>
            </a:r>
          </a:p>
        </p:txBody>
      </p:sp>
    </p:spTree>
    <p:extLst>
      <p:ext uri="{BB962C8B-B14F-4D97-AF65-F5344CB8AC3E}">
        <p14:creationId xmlns:p14="http://schemas.microsoft.com/office/powerpoint/2010/main" val="1309708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6160-C23F-00D4-4F2F-02E7EAC7DA40}"/>
              </a:ext>
            </a:extLst>
          </p:cNvPr>
          <p:cNvSpPr>
            <a:spLocks noGrp="1"/>
          </p:cNvSpPr>
          <p:nvPr>
            <p:ph type="title"/>
          </p:nvPr>
        </p:nvSpPr>
        <p:spPr/>
        <p:txBody>
          <a:bodyPr/>
          <a:lstStyle/>
          <a:p>
            <a:r>
              <a:rPr lang="en-US" dirty="0"/>
              <a:t>Here is what panda’s says</a:t>
            </a:r>
          </a:p>
        </p:txBody>
      </p:sp>
      <p:sp>
        <p:nvSpPr>
          <p:cNvPr id="3" name="Content Placeholder 2">
            <a:extLst>
              <a:ext uri="{FF2B5EF4-FFF2-40B4-BE49-F238E27FC236}">
                <a16:creationId xmlns:a16="http://schemas.microsoft.com/office/drawing/2014/main" id="{D947763F-2958-1B96-5774-6EF6C73C03E2}"/>
              </a:ext>
            </a:extLst>
          </p:cNvPr>
          <p:cNvSpPr>
            <a:spLocks noGrp="1"/>
          </p:cNvSpPr>
          <p:nvPr>
            <p:ph idx="1"/>
          </p:nvPr>
        </p:nvSpPr>
        <p:spPr/>
        <p:txBody>
          <a:bodyPr>
            <a:normAutofit/>
          </a:bodyPr>
          <a:lstStyle/>
          <a:p>
            <a:r>
              <a:rPr lang="en-US" dirty="0"/>
              <a:t>Multi-level indexing, also known as hierarchical indexing, is a powerful feature in pandas that allows for the representation of higher-dimensional data in a tabular format. It provides a way to work with data that has multiple levels of row and column labels, enabling more complex data organization and analysis. Here's a summary of multi-level indexing in and manipulation of multi-dimensional data, providing a versatile framework for data exploration and analysis.</a:t>
            </a:r>
          </a:p>
          <a:p>
            <a:pPr lvl="1"/>
            <a:r>
              <a:rPr lang="en-US" dirty="0"/>
              <a:t>But it’s BS </a:t>
            </a:r>
          </a:p>
          <a:p>
            <a:pPr lvl="1"/>
            <a:r>
              <a:rPr lang="en-US" dirty="0"/>
              <a:t>They are darn hard to work with</a:t>
            </a:r>
          </a:p>
        </p:txBody>
      </p:sp>
      <p:sp>
        <p:nvSpPr>
          <p:cNvPr id="4" name="Slide Number Placeholder 3">
            <a:extLst>
              <a:ext uri="{FF2B5EF4-FFF2-40B4-BE49-F238E27FC236}">
                <a16:creationId xmlns:a16="http://schemas.microsoft.com/office/drawing/2014/main" id="{46111A57-9431-5ED5-E599-7E79D1B57F4A}"/>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41</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49C6FF56-F6AD-8D4C-5561-D0B695BA0A94}"/>
              </a:ext>
            </a:extLst>
          </p:cNvPr>
          <p:cNvSpPr>
            <a:spLocks noGrp="1"/>
          </p:cNvSpPr>
          <p:nvPr>
            <p:ph type="body" sz="half" idx="2"/>
          </p:nvPr>
        </p:nvSpPr>
        <p:spPr/>
        <p:txBody>
          <a:bodyPr/>
          <a:lstStyle/>
          <a:p>
            <a:r>
              <a:rPr lang="en-US" dirty="0"/>
              <a:t>About multi-level indexing</a:t>
            </a:r>
          </a:p>
        </p:txBody>
      </p:sp>
      <p:pic>
        <p:nvPicPr>
          <p:cNvPr id="6" name="Picture 5">
            <a:extLst>
              <a:ext uri="{FF2B5EF4-FFF2-40B4-BE49-F238E27FC236}">
                <a16:creationId xmlns:a16="http://schemas.microsoft.com/office/drawing/2014/main" id="{FE8A557A-9584-DB09-6F12-E13F79F25B6C}"/>
              </a:ext>
            </a:extLst>
          </p:cNvPr>
          <p:cNvPicPr>
            <a:picLocks noChangeAspect="1"/>
          </p:cNvPicPr>
          <p:nvPr/>
        </p:nvPicPr>
        <p:blipFill>
          <a:blip r:embed="rId2"/>
          <a:stretch>
            <a:fillRect/>
          </a:stretch>
        </p:blipFill>
        <p:spPr>
          <a:xfrm>
            <a:off x="6680721" y="3777520"/>
            <a:ext cx="3938577" cy="2628381"/>
          </a:xfrm>
          <a:prstGeom prst="rect">
            <a:avLst/>
          </a:prstGeom>
        </p:spPr>
      </p:pic>
    </p:spTree>
    <p:extLst>
      <p:ext uri="{BB962C8B-B14F-4D97-AF65-F5344CB8AC3E}">
        <p14:creationId xmlns:p14="http://schemas.microsoft.com/office/powerpoint/2010/main" val="3918760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2269-AAA9-59C9-9498-FE1900A41B40}"/>
              </a:ext>
            </a:extLst>
          </p:cNvPr>
          <p:cNvSpPr>
            <a:spLocks noGrp="1"/>
          </p:cNvSpPr>
          <p:nvPr>
            <p:ph type="title"/>
          </p:nvPr>
        </p:nvSpPr>
        <p:spPr/>
        <p:txBody>
          <a:bodyPr/>
          <a:lstStyle/>
          <a:p>
            <a:r>
              <a:rPr lang="en-US" dirty="0"/>
              <a:t>Panda’s Multi-Level-Indexes</a:t>
            </a:r>
          </a:p>
        </p:txBody>
      </p:sp>
      <p:sp>
        <p:nvSpPr>
          <p:cNvPr id="3" name="Content Placeholder 2">
            <a:extLst>
              <a:ext uri="{FF2B5EF4-FFF2-40B4-BE49-F238E27FC236}">
                <a16:creationId xmlns:a16="http://schemas.microsoft.com/office/drawing/2014/main" id="{1C511FC6-6832-8DBC-4A26-88B4499E4EBB}"/>
              </a:ext>
            </a:extLst>
          </p:cNvPr>
          <p:cNvSpPr>
            <a:spLocks noGrp="1"/>
          </p:cNvSpPr>
          <p:nvPr>
            <p:ph idx="1"/>
          </p:nvPr>
        </p:nvSpPr>
        <p:spPr>
          <a:xfrm>
            <a:off x="551744" y="3495447"/>
            <a:ext cx="10075084" cy="2697164"/>
          </a:xfrm>
        </p:spPr>
        <p:txBody>
          <a:bodyPr/>
          <a:lstStyle/>
          <a:p>
            <a:r>
              <a:rPr lang="en-US" dirty="0"/>
              <a:t>Single bracket + (level1,level2) returns a series</a:t>
            </a:r>
          </a:p>
          <a:p>
            <a:r>
              <a:rPr lang="en-US" dirty="0"/>
              <a:t>Bracket bracket +  (level1,level2) returns a data frame</a:t>
            </a:r>
          </a:p>
        </p:txBody>
      </p:sp>
      <p:sp>
        <p:nvSpPr>
          <p:cNvPr id="4" name="Slide Number Placeholder 3">
            <a:extLst>
              <a:ext uri="{FF2B5EF4-FFF2-40B4-BE49-F238E27FC236}">
                <a16:creationId xmlns:a16="http://schemas.microsoft.com/office/drawing/2014/main" id="{94AEB0DC-0257-CFFA-C702-9D8296851D4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42</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1382FD9C-006E-5A8E-796B-C40A77ACF22B}"/>
              </a:ext>
            </a:extLst>
          </p:cNvPr>
          <p:cNvSpPr>
            <a:spLocks noGrp="1"/>
          </p:cNvSpPr>
          <p:nvPr>
            <p:ph type="body" sz="half" idx="2"/>
          </p:nvPr>
        </p:nvSpPr>
        <p:spPr/>
        <p:txBody>
          <a:bodyPr/>
          <a:lstStyle/>
          <a:p>
            <a:r>
              <a:rPr lang="en-US" dirty="0"/>
              <a:t>Referencing (level1,level2,…) </a:t>
            </a:r>
          </a:p>
        </p:txBody>
      </p:sp>
      <p:sp>
        <p:nvSpPr>
          <p:cNvPr id="7" name="TextBox 6">
            <a:extLst>
              <a:ext uri="{FF2B5EF4-FFF2-40B4-BE49-F238E27FC236}">
                <a16:creationId xmlns:a16="http://schemas.microsoft.com/office/drawing/2014/main" id="{71792B7D-01B7-22D0-60B9-31C5E562DD80}"/>
              </a:ext>
            </a:extLst>
          </p:cNvPr>
          <p:cNvSpPr txBox="1"/>
          <p:nvPr/>
        </p:nvSpPr>
        <p:spPr>
          <a:xfrm>
            <a:off x="551744" y="1541862"/>
            <a:ext cx="9529234" cy="1477328"/>
          </a:xfrm>
          <a:prstGeom prst="rect">
            <a:avLst/>
          </a:prstGeom>
          <a:solidFill>
            <a:schemeClr val="accent5">
              <a:lumMod val="20000"/>
              <a:lumOff val="80000"/>
            </a:schemeClr>
          </a:solidFill>
        </p:spPr>
        <p:txBody>
          <a:bodyPr wrap="square">
            <a:spAutoFit/>
          </a:bodyPr>
          <a:lstStyle/>
          <a:p>
            <a:r>
              <a:rPr lang="en-US" b="0" dirty="0">
                <a:solidFill>
                  <a:srgbClr val="000000"/>
                </a:solidFill>
                <a:effectLst/>
                <a:latin typeface="Courier New" panose="02070309020205020404" pitchFamily="49" charset="0"/>
              </a:rPr>
              <a:t>res1 = </a:t>
            </a:r>
            <a:r>
              <a:rPr lang="en-US" b="0" dirty="0" err="1">
                <a:solidFill>
                  <a:srgbClr val="000000"/>
                </a:solidFill>
                <a:effectLst/>
                <a:latin typeface="Courier New" panose="02070309020205020404" pitchFamily="49" charset="0"/>
              </a:rPr>
              <a:t>abnb.groupby</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neighbourhood</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).aggregate({ </a:t>
            </a:r>
            <a:r>
              <a:rPr lang="en-US" b="0" dirty="0">
                <a:solidFill>
                  <a:srgbClr val="A31515"/>
                </a:solidFill>
                <a:effectLst/>
                <a:latin typeface="Courier New" panose="02070309020205020404" pitchFamily="49" charset="0"/>
              </a:rPr>
              <a:t>"price"</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'mean'</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'median'</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'min'</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'max'</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'count'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sort_values</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price"</a:t>
            </a:r>
            <a:r>
              <a:rPr lang="en-US" b="0" dirty="0" err="1">
                <a:solidFill>
                  <a:srgbClr val="000000"/>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"mean</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 ascending=</a:t>
            </a:r>
            <a:r>
              <a:rPr lang="en-US" b="0" dirty="0">
                <a:solidFill>
                  <a:srgbClr val="0000FF"/>
                </a:solidFill>
                <a:effectLst/>
                <a:latin typeface="Courier New" panose="02070309020205020404" pitchFamily="49" charset="0"/>
              </a:rPr>
              <a:t>False</a:t>
            </a:r>
            <a:r>
              <a:rPr lang="en-US" b="0" dirty="0">
                <a:solidFill>
                  <a:srgbClr val="000000"/>
                </a:solidFill>
                <a:effectLst/>
                <a:latin typeface="Courier New" panose="02070309020205020404" pitchFamily="49" charset="0"/>
              </a:rPr>
              <a:t>)</a:t>
            </a:r>
            <a:br>
              <a:rPr lang="en-US" b="0" dirty="0">
                <a:solidFill>
                  <a:srgbClr val="000000"/>
                </a:solidFill>
                <a:effectLst/>
                <a:latin typeface="Courier New" panose="02070309020205020404" pitchFamily="49" charset="0"/>
              </a:rPr>
            </a:br>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(res1.columns)</a:t>
            </a:r>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res1[(</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price'</a:t>
            </a:r>
            <a:r>
              <a:rPr lang="en-US" b="0" dirty="0" err="1">
                <a:solidFill>
                  <a:srgbClr val="000000"/>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'mean</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p:txBody>
      </p:sp>
      <p:sp>
        <p:nvSpPr>
          <p:cNvPr id="9" name="TextBox 8">
            <a:extLst>
              <a:ext uri="{FF2B5EF4-FFF2-40B4-BE49-F238E27FC236}">
                <a16:creationId xmlns:a16="http://schemas.microsoft.com/office/drawing/2014/main" id="{49B87535-229B-BB35-46A1-A3B77C97BD8F}"/>
              </a:ext>
            </a:extLst>
          </p:cNvPr>
          <p:cNvSpPr txBox="1"/>
          <p:nvPr/>
        </p:nvSpPr>
        <p:spPr>
          <a:xfrm>
            <a:off x="644173" y="4558794"/>
            <a:ext cx="4672188" cy="2031325"/>
          </a:xfrm>
          <a:prstGeom prst="rect">
            <a:avLst/>
          </a:prstGeom>
          <a:solidFill>
            <a:schemeClr val="accent6">
              <a:lumMod val="20000"/>
              <a:lumOff val="80000"/>
            </a:schemeClr>
          </a:solidFill>
        </p:spPr>
        <p:txBody>
          <a:bodyPr wrap="square">
            <a:spAutoFit/>
          </a:bodyPr>
          <a:lstStyle/>
          <a:p>
            <a:r>
              <a:rPr lang="en-US" dirty="0">
                <a:solidFill>
                  <a:srgbClr val="212121"/>
                </a:solidFill>
                <a:latin typeface="Courier New" panose="02070309020205020404" pitchFamily="49" charset="0"/>
              </a:rPr>
              <a:t># Series </a:t>
            </a:r>
            <a:endParaRPr lang="en-US" b="0" i="0" dirty="0">
              <a:solidFill>
                <a:srgbClr val="212121"/>
              </a:solidFill>
              <a:effectLst/>
              <a:latin typeface="Courier New" panose="02070309020205020404" pitchFamily="49" charset="0"/>
            </a:endParaRPr>
          </a:p>
          <a:p>
            <a:r>
              <a:rPr lang="en-US" b="1" i="0" dirty="0">
                <a:solidFill>
                  <a:srgbClr val="212121"/>
                </a:solidFill>
                <a:effectLst/>
                <a:latin typeface="Courier New" panose="02070309020205020404" pitchFamily="49" charset="0"/>
              </a:rPr>
              <a:t>neighborhood </a:t>
            </a:r>
          </a:p>
          <a:p>
            <a:r>
              <a:rPr lang="en-US" b="0" i="0" dirty="0">
                <a:solidFill>
                  <a:srgbClr val="212121"/>
                </a:solidFill>
                <a:effectLst/>
                <a:latin typeface="Courier New" panose="02070309020205020404" pitchFamily="49" charset="0"/>
              </a:rPr>
              <a:t>La Jolla 668.667488 </a:t>
            </a:r>
          </a:p>
          <a:p>
            <a:r>
              <a:rPr lang="en-US" b="0" i="0" dirty="0">
                <a:solidFill>
                  <a:srgbClr val="212121"/>
                </a:solidFill>
                <a:effectLst/>
                <a:latin typeface="Courier New" panose="02070309020205020404" pitchFamily="49" charset="0"/>
              </a:rPr>
              <a:t>Mission Bay 564.046663 </a:t>
            </a:r>
          </a:p>
          <a:p>
            <a:r>
              <a:rPr lang="en-US" b="0" i="0" dirty="0">
                <a:solidFill>
                  <a:srgbClr val="212121"/>
                </a:solidFill>
                <a:effectLst/>
                <a:latin typeface="Courier New" panose="02070309020205020404" pitchFamily="49" charset="0"/>
              </a:rPr>
              <a:t>Torrey Pines 511.884615 </a:t>
            </a:r>
          </a:p>
          <a:p>
            <a:r>
              <a:rPr lang="en-US" b="0" i="0" dirty="0">
                <a:solidFill>
                  <a:srgbClr val="212121"/>
                </a:solidFill>
                <a:effectLst/>
                <a:latin typeface="Courier New" panose="02070309020205020404" pitchFamily="49" charset="0"/>
              </a:rPr>
              <a:t>Wooded Area 500.410714 </a:t>
            </a:r>
          </a:p>
          <a:p>
            <a:r>
              <a:rPr lang="en-US" b="0" i="0" dirty="0">
                <a:solidFill>
                  <a:srgbClr val="212121"/>
                </a:solidFill>
                <a:effectLst/>
                <a:latin typeface="Courier New" panose="02070309020205020404" pitchFamily="49" charset="0"/>
              </a:rPr>
              <a:t>Horton Plaza 484.000000 ... </a:t>
            </a:r>
            <a:endParaRPr lang="en-US" dirty="0"/>
          </a:p>
        </p:txBody>
      </p:sp>
      <p:sp>
        <p:nvSpPr>
          <p:cNvPr id="11" name="TextBox 10">
            <a:extLst>
              <a:ext uri="{FF2B5EF4-FFF2-40B4-BE49-F238E27FC236}">
                <a16:creationId xmlns:a16="http://schemas.microsoft.com/office/drawing/2014/main" id="{36CFEBB8-0D62-E564-BD72-67FDF53B91E5}"/>
              </a:ext>
            </a:extLst>
          </p:cNvPr>
          <p:cNvSpPr txBox="1"/>
          <p:nvPr/>
        </p:nvSpPr>
        <p:spPr>
          <a:xfrm>
            <a:off x="6158796" y="2413337"/>
            <a:ext cx="5265560" cy="1477328"/>
          </a:xfrm>
          <a:prstGeom prst="rect">
            <a:avLst/>
          </a:prstGeom>
          <a:solidFill>
            <a:schemeClr val="bg2">
              <a:lumMod val="90000"/>
            </a:schemeClr>
          </a:solidFill>
        </p:spPr>
        <p:txBody>
          <a:bodyPr wrap="square">
            <a:spAutoFit/>
          </a:bodyPr>
          <a:lstStyle/>
          <a:p>
            <a:r>
              <a:rPr lang="en-US" b="0" i="0" dirty="0" err="1">
                <a:solidFill>
                  <a:srgbClr val="212121"/>
                </a:solidFill>
                <a:effectLst/>
                <a:latin typeface="Courier New" panose="02070309020205020404" pitchFamily="49" charset="0"/>
              </a:rPr>
              <a:t>MultiIndex</a:t>
            </a:r>
            <a:r>
              <a:rPr lang="en-US" b="0" i="0" dirty="0">
                <a:solidFill>
                  <a:srgbClr val="212121"/>
                </a:solidFill>
                <a:effectLst/>
                <a:latin typeface="Courier New" panose="02070309020205020404" pitchFamily="49" charset="0"/>
              </a:rPr>
              <a:t>([('price', 'mean’), </a:t>
            </a:r>
          </a:p>
          <a:p>
            <a:r>
              <a:rPr lang="en-US" b="0" i="0" dirty="0">
                <a:solidFill>
                  <a:srgbClr val="212121"/>
                </a:solidFill>
                <a:effectLst/>
                <a:latin typeface="Courier New" panose="02070309020205020404" pitchFamily="49" charset="0"/>
              </a:rPr>
              <a:t>('price', 'median’), </a:t>
            </a:r>
          </a:p>
          <a:p>
            <a:r>
              <a:rPr lang="en-US" b="0" i="0" dirty="0">
                <a:solidFill>
                  <a:srgbClr val="212121"/>
                </a:solidFill>
                <a:effectLst/>
                <a:latin typeface="Courier New" panose="02070309020205020404" pitchFamily="49" charset="0"/>
              </a:rPr>
              <a:t>('price', 'min’), </a:t>
            </a:r>
          </a:p>
          <a:p>
            <a:r>
              <a:rPr lang="en-US" b="0" i="0" dirty="0">
                <a:solidFill>
                  <a:srgbClr val="212121"/>
                </a:solidFill>
                <a:effectLst/>
                <a:latin typeface="Courier New" panose="02070309020205020404" pitchFamily="49" charset="0"/>
              </a:rPr>
              <a:t>('price', 'max’), </a:t>
            </a:r>
          </a:p>
          <a:p>
            <a:r>
              <a:rPr lang="en-US" b="0" i="0" dirty="0">
                <a:solidFill>
                  <a:srgbClr val="212121"/>
                </a:solidFill>
                <a:effectLst/>
                <a:latin typeface="Courier New" panose="02070309020205020404" pitchFamily="49" charset="0"/>
              </a:rPr>
              <a:t>('price', 'count')], )</a:t>
            </a:r>
            <a:endParaRPr lang="en-US" dirty="0"/>
          </a:p>
        </p:txBody>
      </p:sp>
      <p:pic>
        <p:nvPicPr>
          <p:cNvPr id="12" name="Picture 11">
            <a:extLst>
              <a:ext uri="{FF2B5EF4-FFF2-40B4-BE49-F238E27FC236}">
                <a16:creationId xmlns:a16="http://schemas.microsoft.com/office/drawing/2014/main" id="{0D276CEC-2A73-DCBF-8D95-7CDE3C420F58}"/>
              </a:ext>
            </a:extLst>
          </p:cNvPr>
          <p:cNvPicPr>
            <a:picLocks noChangeAspect="1"/>
          </p:cNvPicPr>
          <p:nvPr/>
        </p:nvPicPr>
        <p:blipFill>
          <a:blip r:embed="rId3"/>
          <a:stretch>
            <a:fillRect/>
          </a:stretch>
        </p:blipFill>
        <p:spPr>
          <a:xfrm>
            <a:off x="8898803" y="3432963"/>
            <a:ext cx="2922172" cy="2639873"/>
          </a:xfrm>
          <a:prstGeom prst="rect">
            <a:avLst/>
          </a:prstGeom>
          <a:ln>
            <a:solidFill>
              <a:schemeClr val="accent1"/>
            </a:solidFill>
          </a:ln>
        </p:spPr>
      </p:pic>
      <p:sp>
        <p:nvSpPr>
          <p:cNvPr id="13" name="TextBox 12">
            <a:extLst>
              <a:ext uri="{FF2B5EF4-FFF2-40B4-BE49-F238E27FC236}">
                <a16:creationId xmlns:a16="http://schemas.microsoft.com/office/drawing/2014/main" id="{98F448D3-2033-272C-F5C0-FE04CC20EB3F}"/>
              </a:ext>
            </a:extLst>
          </p:cNvPr>
          <p:cNvSpPr txBox="1"/>
          <p:nvPr/>
        </p:nvSpPr>
        <p:spPr>
          <a:xfrm>
            <a:off x="7119750" y="4869457"/>
            <a:ext cx="1779053" cy="369332"/>
          </a:xfrm>
          <a:prstGeom prst="rect">
            <a:avLst/>
          </a:prstGeom>
          <a:noFill/>
        </p:spPr>
        <p:txBody>
          <a:bodyPr wrap="square" rtlCol="0">
            <a:spAutoFit/>
          </a:bodyPr>
          <a:lstStyle/>
          <a:p>
            <a:r>
              <a:rPr lang="en-US" dirty="0" err="1"/>
              <a:t>DataFrame</a:t>
            </a:r>
            <a:endParaRPr lang="en-US" dirty="0"/>
          </a:p>
        </p:txBody>
      </p:sp>
      <p:sp>
        <p:nvSpPr>
          <p:cNvPr id="14" name="Left Bracket 13">
            <a:extLst>
              <a:ext uri="{FF2B5EF4-FFF2-40B4-BE49-F238E27FC236}">
                <a16:creationId xmlns:a16="http://schemas.microsoft.com/office/drawing/2014/main" id="{2BE55C52-721D-B148-43B4-E51552C8F6BB}"/>
              </a:ext>
            </a:extLst>
          </p:cNvPr>
          <p:cNvSpPr/>
          <p:nvPr/>
        </p:nvSpPr>
        <p:spPr>
          <a:xfrm>
            <a:off x="8409482" y="4399749"/>
            <a:ext cx="239843" cy="132869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9986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1CEA-25B2-3746-84F5-A7F9EDCF8D5F}"/>
              </a:ext>
            </a:extLst>
          </p:cNvPr>
          <p:cNvSpPr>
            <a:spLocks noGrp="1"/>
          </p:cNvSpPr>
          <p:nvPr>
            <p:ph type="title"/>
          </p:nvPr>
        </p:nvSpPr>
        <p:spPr/>
        <p:txBody>
          <a:bodyPr/>
          <a:lstStyle/>
          <a:p>
            <a:r>
              <a:rPr lang="en-US" dirty="0"/>
              <a:t>Flattening the Multi-index </a:t>
            </a:r>
          </a:p>
        </p:txBody>
      </p:sp>
      <p:sp>
        <p:nvSpPr>
          <p:cNvPr id="4" name="Slide Number Placeholder 3">
            <a:extLst>
              <a:ext uri="{FF2B5EF4-FFF2-40B4-BE49-F238E27FC236}">
                <a16:creationId xmlns:a16="http://schemas.microsoft.com/office/drawing/2014/main" id="{CDB94DD9-2E91-DA4F-953A-3AA0D29DA888}"/>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43</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3E3D7773-2822-1D4A-8C01-76CAEBA00391}"/>
              </a:ext>
            </a:extLst>
          </p:cNvPr>
          <p:cNvSpPr>
            <a:spLocks noGrp="1"/>
          </p:cNvSpPr>
          <p:nvPr>
            <p:ph type="body" sz="half" idx="2"/>
          </p:nvPr>
        </p:nvSpPr>
        <p:spPr/>
        <p:txBody>
          <a:bodyPr/>
          <a:lstStyle/>
          <a:p>
            <a:r>
              <a:rPr lang="en-US" dirty="0"/>
              <a:t>.stack().</a:t>
            </a:r>
            <a:r>
              <a:rPr lang="en-US" dirty="0" err="1"/>
              <a:t>reset_index</a:t>
            </a:r>
            <a:r>
              <a:rPr lang="en-US" dirty="0"/>
              <a:t>()</a:t>
            </a:r>
          </a:p>
        </p:txBody>
      </p:sp>
      <p:sp>
        <p:nvSpPr>
          <p:cNvPr id="6" name="Rectangle 5">
            <a:extLst>
              <a:ext uri="{FF2B5EF4-FFF2-40B4-BE49-F238E27FC236}">
                <a16:creationId xmlns:a16="http://schemas.microsoft.com/office/drawing/2014/main" id="{780372CF-8B6F-C54B-846A-25AF6E2CBBE3}"/>
              </a:ext>
            </a:extLst>
          </p:cNvPr>
          <p:cNvSpPr/>
          <p:nvPr/>
        </p:nvSpPr>
        <p:spPr>
          <a:xfrm>
            <a:off x="472190" y="1762136"/>
            <a:ext cx="9228875" cy="523220"/>
          </a:xfrm>
          <a:prstGeom prst="rect">
            <a:avLst/>
          </a:prstGeom>
          <a:solidFill>
            <a:schemeClr val="accent5">
              <a:lumMod val="20000"/>
              <a:lumOff val="80000"/>
            </a:schemeClr>
          </a:solidFill>
        </p:spPr>
        <p:txBody>
          <a:bodyPr wrap="square">
            <a:spAutoFit/>
          </a:bodyPr>
          <a:lstStyle/>
          <a:p>
            <a:r>
              <a:rPr lang="en-US" sz="2800" b="1" dirty="0">
                <a:solidFill>
                  <a:srgbClr val="000000"/>
                </a:solidFill>
                <a:effectLst/>
                <a:latin typeface="Courier New" panose="02070309020205020404" pitchFamily="49" charset="0"/>
              </a:rPr>
              <a:t>res1.stack().</a:t>
            </a:r>
            <a:r>
              <a:rPr lang="en-US" sz="2800" b="1" dirty="0" err="1">
                <a:solidFill>
                  <a:srgbClr val="000000"/>
                </a:solidFill>
                <a:effectLst/>
                <a:latin typeface="Courier New" panose="02070309020205020404" pitchFamily="49" charset="0"/>
              </a:rPr>
              <a:t>reset_index</a:t>
            </a:r>
            <a:r>
              <a:rPr lang="en-US" sz="2800" b="1" dirty="0">
                <a:solidFill>
                  <a:srgbClr val="000000"/>
                </a:solidFill>
                <a:effectLst/>
                <a:latin typeface="Courier New" panose="02070309020205020404" pitchFamily="49" charset="0"/>
              </a:rPr>
              <a:t>()</a:t>
            </a:r>
          </a:p>
        </p:txBody>
      </p:sp>
      <p:sp>
        <p:nvSpPr>
          <p:cNvPr id="8" name="Rectangle 7">
            <a:extLst>
              <a:ext uri="{FF2B5EF4-FFF2-40B4-BE49-F238E27FC236}">
                <a16:creationId xmlns:a16="http://schemas.microsoft.com/office/drawing/2014/main" id="{D8A35CDE-8146-CD46-BFD1-508E715944E3}"/>
              </a:ext>
            </a:extLst>
          </p:cNvPr>
          <p:cNvSpPr/>
          <p:nvPr/>
        </p:nvSpPr>
        <p:spPr>
          <a:xfrm>
            <a:off x="7305420" y="2899335"/>
            <a:ext cx="3768980" cy="369332"/>
          </a:xfrm>
          <a:prstGeom prst="rect">
            <a:avLst/>
          </a:prstGeom>
          <a:solidFill>
            <a:schemeClr val="bg2">
              <a:lumMod val="90000"/>
            </a:schemeClr>
          </a:solidFill>
          <a:ln>
            <a:solidFill>
              <a:srgbClr val="FF0000"/>
            </a:solidFill>
          </a:ln>
        </p:spPr>
        <p:txBody>
          <a:bodyPr wrap="none">
            <a:spAutoFit/>
          </a:bodyPr>
          <a:lstStyle/>
          <a:p>
            <a:r>
              <a:rPr lang="en-US" dirty="0">
                <a:solidFill>
                  <a:srgbClr val="000000"/>
                </a:solidFill>
                <a:latin typeface="Courier New" panose="02070309020205020404" pitchFamily="49" charset="0"/>
              </a:rPr>
              <a:t>res1.stack().</a:t>
            </a:r>
            <a:r>
              <a:rPr lang="en-US" dirty="0" err="1">
                <a:solidFill>
                  <a:srgbClr val="000000"/>
                </a:solidFill>
                <a:latin typeface="Courier New" panose="02070309020205020404" pitchFamily="49" charset="0"/>
              </a:rPr>
              <a:t>reset_index</a:t>
            </a:r>
            <a:r>
              <a:rPr lang="en-US" dirty="0">
                <a:solidFill>
                  <a:srgbClr val="000000"/>
                </a:solidFill>
                <a:latin typeface="Courier New" panose="02070309020205020404" pitchFamily="49" charset="0"/>
              </a:rPr>
              <a:t>()</a:t>
            </a:r>
          </a:p>
        </p:txBody>
      </p:sp>
      <p:pic>
        <p:nvPicPr>
          <p:cNvPr id="11" name="Picture 10">
            <a:extLst>
              <a:ext uri="{FF2B5EF4-FFF2-40B4-BE49-F238E27FC236}">
                <a16:creationId xmlns:a16="http://schemas.microsoft.com/office/drawing/2014/main" id="{7267B479-3DAD-C2C9-67B1-8441D27FBC72}"/>
              </a:ext>
            </a:extLst>
          </p:cNvPr>
          <p:cNvPicPr>
            <a:picLocks noChangeAspect="1"/>
          </p:cNvPicPr>
          <p:nvPr/>
        </p:nvPicPr>
        <p:blipFill>
          <a:blip r:embed="rId3"/>
          <a:stretch>
            <a:fillRect/>
          </a:stretch>
        </p:blipFill>
        <p:spPr>
          <a:xfrm>
            <a:off x="472190" y="2302413"/>
            <a:ext cx="11247620" cy="4618436"/>
          </a:xfrm>
          <a:prstGeom prst="rect">
            <a:avLst/>
          </a:prstGeom>
        </p:spPr>
      </p:pic>
      <p:sp>
        <p:nvSpPr>
          <p:cNvPr id="12" name="Right Brace 11">
            <a:extLst>
              <a:ext uri="{FF2B5EF4-FFF2-40B4-BE49-F238E27FC236}">
                <a16:creationId xmlns:a16="http://schemas.microsoft.com/office/drawing/2014/main" id="{861B0663-F5E1-F195-1023-6CA8AC5A5129}"/>
              </a:ext>
            </a:extLst>
          </p:cNvPr>
          <p:cNvSpPr/>
          <p:nvPr/>
        </p:nvSpPr>
        <p:spPr>
          <a:xfrm>
            <a:off x="7794885" y="4017364"/>
            <a:ext cx="494676" cy="41972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5748396-8127-EA3C-A54A-C51DF39A7A0E}"/>
              </a:ext>
            </a:extLst>
          </p:cNvPr>
          <p:cNvSpPr txBox="1"/>
          <p:nvPr/>
        </p:nvSpPr>
        <p:spPr>
          <a:xfrm>
            <a:off x="8318292" y="3709763"/>
            <a:ext cx="3372786" cy="923330"/>
          </a:xfrm>
          <a:prstGeom prst="rect">
            <a:avLst/>
          </a:prstGeom>
          <a:noFill/>
        </p:spPr>
        <p:txBody>
          <a:bodyPr wrap="square" rtlCol="0">
            <a:spAutoFit/>
          </a:bodyPr>
          <a:lstStyle/>
          <a:p>
            <a:r>
              <a:rPr lang="en-US" dirty="0"/>
              <a:t>Stack reshapes the data frame</a:t>
            </a:r>
          </a:p>
          <a:p>
            <a:endParaRPr lang="en-US" dirty="0"/>
          </a:p>
          <a:p>
            <a:r>
              <a:rPr lang="en-US" dirty="0"/>
              <a:t>Reset Index flattens </a:t>
            </a:r>
          </a:p>
        </p:txBody>
      </p:sp>
    </p:spTree>
    <p:extLst>
      <p:ext uri="{BB962C8B-B14F-4D97-AF65-F5344CB8AC3E}">
        <p14:creationId xmlns:p14="http://schemas.microsoft.com/office/powerpoint/2010/main" val="1978440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78D1-93F6-04BE-C686-008E42C38D66}"/>
              </a:ext>
            </a:extLst>
          </p:cNvPr>
          <p:cNvSpPr>
            <a:spLocks noGrp="1"/>
          </p:cNvSpPr>
          <p:nvPr>
            <p:ph type="title"/>
          </p:nvPr>
        </p:nvSpPr>
        <p:spPr/>
        <p:txBody>
          <a:bodyPr/>
          <a:lstStyle/>
          <a:p>
            <a:r>
              <a:rPr lang="en-US" dirty="0"/>
              <a:t>OR simply</a:t>
            </a:r>
          </a:p>
        </p:txBody>
      </p:sp>
      <p:sp>
        <p:nvSpPr>
          <p:cNvPr id="4" name="Slide Number Placeholder 3">
            <a:extLst>
              <a:ext uri="{FF2B5EF4-FFF2-40B4-BE49-F238E27FC236}">
                <a16:creationId xmlns:a16="http://schemas.microsoft.com/office/drawing/2014/main" id="{47804F55-EC86-E536-2330-E01CEED611CF}"/>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44</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83048A47-8D42-A514-5C2A-3A9FCD2B7EC3}"/>
              </a:ext>
            </a:extLst>
          </p:cNvPr>
          <p:cNvSpPr>
            <a:spLocks noGrp="1"/>
          </p:cNvSpPr>
          <p:nvPr>
            <p:ph type="body" sz="half" idx="2"/>
          </p:nvPr>
        </p:nvSpPr>
        <p:spPr/>
        <p:txBody>
          <a:bodyPr/>
          <a:lstStyle/>
          <a:p>
            <a:r>
              <a:rPr lang="en-US" dirty="0"/>
              <a:t>Rename the columns </a:t>
            </a:r>
          </a:p>
        </p:txBody>
      </p:sp>
      <p:sp>
        <p:nvSpPr>
          <p:cNvPr id="7" name="TextBox 6">
            <a:extLst>
              <a:ext uri="{FF2B5EF4-FFF2-40B4-BE49-F238E27FC236}">
                <a16:creationId xmlns:a16="http://schemas.microsoft.com/office/drawing/2014/main" id="{46ED1D1A-BECF-6B87-BF36-646D7C8275EC}"/>
              </a:ext>
            </a:extLst>
          </p:cNvPr>
          <p:cNvSpPr txBox="1"/>
          <p:nvPr/>
        </p:nvSpPr>
        <p:spPr>
          <a:xfrm>
            <a:off x="664633" y="1599270"/>
            <a:ext cx="9306117" cy="2246769"/>
          </a:xfrm>
          <a:prstGeom prst="rect">
            <a:avLst/>
          </a:prstGeom>
          <a:solidFill>
            <a:schemeClr val="bg2"/>
          </a:solidFill>
        </p:spPr>
        <p:txBody>
          <a:bodyPr wrap="square">
            <a:spAutoFit/>
          </a:bodyPr>
          <a:lstStyle/>
          <a:p>
            <a:r>
              <a:rPr lang="en-US" sz="2000" b="1" dirty="0">
                <a:solidFill>
                  <a:srgbClr val="008000"/>
                </a:solidFill>
                <a:effectLst/>
                <a:latin typeface="Courier New" panose="02070309020205020404" pitchFamily="49" charset="0"/>
              </a:rPr>
              <a:t># reset the index </a:t>
            </a:r>
            <a:endParaRPr lang="en-US" sz="2000" b="1" dirty="0">
              <a:solidFill>
                <a:srgbClr val="000000"/>
              </a:solidFill>
              <a:effectLst/>
              <a:latin typeface="Courier New" panose="02070309020205020404" pitchFamily="49" charset="0"/>
            </a:endParaRPr>
          </a:p>
          <a:p>
            <a:r>
              <a:rPr lang="en-US" sz="2000" b="1" dirty="0">
                <a:solidFill>
                  <a:srgbClr val="000000"/>
                </a:solidFill>
                <a:effectLst/>
                <a:latin typeface="Courier New" panose="02070309020205020404" pitchFamily="49" charset="0"/>
              </a:rPr>
              <a:t>res1 = res1.reset_index()</a:t>
            </a:r>
          </a:p>
          <a:p>
            <a:r>
              <a:rPr lang="en-US" sz="2000" b="1" dirty="0">
                <a:solidFill>
                  <a:srgbClr val="008000"/>
                </a:solidFill>
                <a:effectLst/>
                <a:latin typeface="Courier New" panose="02070309020205020404" pitchFamily="49" charset="0"/>
              </a:rPr>
              <a:t># rename the columns </a:t>
            </a:r>
            <a:endParaRPr lang="en-US" sz="2000" b="1" dirty="0">
              <a:solidFill>
                <a:srgbClr val="000000"/>
              </a:solidFill>
              <a:effectLst/>
              <a:latin typeface="Courier New" panose="02070309020205020404" pitchFamily="49" charset="0"/>
            </a:endParaRPr>
          </a:p>
          <a:p>
            <a:r>
              <a:rPr lang="en-US" sz="2000" b="1" dirty="0">
                <a:solidFill>
                  <a:srgbClr val="000000"/>
                </a:solidFill>
                <a:effectLst/>
                <a:latin typeface="Courier New" panose="02070309020205020404" pitchFamily="49" charset="0"/>
              </a:rPr>
              <a:t>res1.columns = [</a:t>
            </a:r>
            <a:r>
              <a:rPr lang="en-US" sz="2000" b="1" dirty="0">
                <a:solidFill>
                  <a:srgbClr val="A31515"/>
                </a:solidFill>
                <a:effectLst/>
                <a:latin typeface="Courier New" panose="02070309020205020404" pitchFamily="49" charset="0"/>
              </a:rPr>
              <a:t>"</a:t>
            </a:r>
            <a:r>
              <a:rPr lang="en-US" sz="2000" b="1" dirty="0" err="1">
                <a:solidFill>
                  <a:srgbClr val="A31515"/>
                </a:solidFill>
                <a:effectLst/>
                <a:latin typeface="Courier New" panose="02070309020205020404" pitchFamily="49" charset="0"/>
              </a:rPr>
              <a:t>neighbourhood</a:t>
            </a:r>
            <a:r>
              <a:rPr lang="en-US" sz="2000" b="1" dirty="0">
                <a:solidFill>
                  <a:srgbClr val="A31515"/>
                </a:solidFill>
                <a:effectLst/>
                <a:latin typeface="Courier New" panose="02070309020205020404" pitchFamily="49" charset="0"/>
              </a:rPr>
              <a:t>"</a:t>
            </a:r>
            <a:r>
              <a:rPr lang="en-US" sz="2000" b="1" dirty="0">
                <a:solidFill>
                  <a:srgbClr val="000000"/>
                </a:solidFill>
                <a:effectLst/>
                <a:latin typeface="Courier New" panose="02070309020205020404" pitchFamily="49" charset="0"/>
              </a:rPr>
              <a:t>,</a:t>
            </a:r>
            <a:r>
              <a:rPr lang="en-US" sz="2000" b="1" dirty="0">
                <a:solidFill>
                  <a:srgbClr val="A31515"/>
                </a:solidFill>
                <a:effectLst/>
                <a:latin typeface="Courier New" panose="02070309020205020404" pitchFamily="49" charset="0"/>
              </a:rPr>
              <a:t>"</a:t>
            </a:r>
            <a:r>
              <a:rPr lang="en-US" sz="2000" b="1" dirty="0" err="1">
                <a:solidFill>
                  <a:srgbClr val="A31515"/>
                </a:solidFill>
                <a:effectLst/>
                <a:latin typeface="Courier New" panose="02070309020205020404" pitchFamily="49" charset="0"/>
              </a:rPr>
              <a:t>room_type"</a:t>
            </a:r>
            <a:r>
              <a:rPr lang="en-US" sz="2000" b="1" dirty="0" err="1">
                <a:solidFill>
                  <a:srgbClr val="000000"/>
                </a:solidFill>
                <a:effectLst/>
                <a:latin typeface="Courier New" panose="02070309020205020404" pitchFamily="49" charset="0"/>
              </a:rPr>
              <a:t>,</a:t>
            </a:r>
            <a:r>
              <a:rPr lang="en-US" sz="2000" b="1" dirty="0" err="1">
                <a:solidFill>
                  <a:srgbClr val="A31515"/>
                </a:solidFill>
                <a:effectLst/>
                <a:latin typeface="Courier New" panose="02070309020205020404" pitchFamily="49" charset="0"/>
              </a:rPr>
              <a:t>"mean</a:t>
            </a:r>
            <a:r>
              <a:rPr lang="en-US" sz="2000" b="1" dirty="0">
                <a:solidFill>
                  <a:srgbClr val="A31515"/>
                </a:solidFill>
                <a:effectLst/>
                <a:latin typeface="Courier New" panose="02070309020205020404" pitchFamily="49" charset="0"/>
              </a:rPr>
              <a:t>"</a:t>
            </a:r>
            <a:r>
              <a:rPr lang="en-US" sz="2000" b="1" dirty="0">
                <a:solidFill>
                  <a:srgbClr val="000000"/>
                </a:solidFill>
                <a:effectLst/>
                <a:latin typeface="Courier New" panose="02070309020205020404" pitchFamily="49" charset="0"/>
              </a:rPr>
              <a:t>,</a:t>
            </a:r>
          </a:p>
          <a:p>
            <a:r>
              <a:rPr lang="en-US" sz="2000" b="1" dirty="0">
                <a:solidFill>
                  <a:srgbClr val="000000"/>
                </a:solidFill>
                <a:latin typeface="Courier New" panose="02070309020205020404" pitchFamily="49" charset="0"/>
              </a:rPr>
              <a:t>					</a:t>
            </a:r>
            <a:r>
              <a:rPr lang="en-US" sz="2000" b="1" dirty="0">
                <a:solidFill>
                  <a:srgbClr val="A31515"/>
                </a:solidFill>
                <a:effectLst/>
                <a:latin typeface="Courier New" panose="02070309020205020404" pitchFamily="49" charset="0"/>
              </a:rPr>
              <a:t>"</a:t>
            </a:r>
            <a:r>
              <a:rPr lang="en-US" sz="2000" b="1" dirty="0" err="1">
                <a:solidFill>
                  <a:srgbClr val="A31515"/>
                </a:solidFill>
                <a:effectLst/>
                <a:latin typeface="Courier New" panose="02070309020205020404" pitchFamily="49" charset="0"/>
              </a:rPr>
              <a:t>median"</a:t>
            </a:r>
            <a:r>
              <a:rPr lang="en-US" sz="2000" b="1" dirty="0" err="1">
                <a:solidFill>
                  <a:srgbClr val="000000"/>
                </a:solidFill>
                <a:effectLst/>
                <a:latin typeface="Courier New" panose="02070309020205020404" pitchFamily="49" charset="0"/>
              </a:rPr>
              <a:t>,</a:t>
            </a:r>
            <a:r>
              <a:rPr lang="en-US" sz="2000" b="1" dirty="0" err="1">
                <a:solidFill>
                  <a:srgbClr val="A31515"/>
                </a:solidFill>
                <a:effectLst/>
                <a:latin typeface="Courier New" panose="02070309020205020404" pitchFamily="49" charset="0"/>
              </a:rPr>
              <a:t>"min"</a:t>
            </a:r>
            <a:r>
              <a:rPr lang="en-US" sz="2000" b="1" dirty="0" err="1">
                <a:solidFill>
                  <a:srgbClr val="000000"/>
                </a:solidFill>
                <a:effectLst/>
                <a:latin typeface="Courier New" panose="02070309020205020404" pitchFamily="49" charset="0"/>
              </a:rPr>
              <a:t>,</a:t>
            </a:r>
            <a:r>
              <a:rPr lang="en-US" sz="2000" b="1" dirty="0" err="1">
                <a:solidFill>
                  <a:srgbClr val="A31515"/>
                </a:solidFill>
                <a:effectLst/>
                <a:latin typeface="Courier New" panose="02070309020205020404" pitchFamily="49" charset="0"/>
              </a:rPr>
              <a:t>"max"</a:t>
            </a:r>
            <a:r>
              <a:rPr lang="en-US" sz="2000" b="1" dirty="0" err="1">
                <a:solidFill>
                  <a:srgbClr val="000000"/>
                </a:solidFill>
                <a:effectLst/>
                <a:latin typeface="Courier New" panose="02070309020205020404" pitchFamily="49" charset="0"/>
              </a:rPr>
              <a:t>,</a:t>
            </a:r>
            <a:r>
              <a:rPr lang="en-US" sz="2000" b="1" dirty="0" err="1">
                <a:solidFill>
                  <a:srgbClr val="A31515"/>
                </a:solidFill>
                <a:effectLst/>
                <a:latin typeface="Courier New" panose="02070309020205020404" pitchFamily="49" charset="0"/>
              </a:rPr>
              <a:t>"count</a:t>
            </a:r>
            <a:r>
              <a:rPr lang="en-US" sz="2000" b="1" dirty="0">
                <a:solidFill>
                  <a:srgbClr val="A31515"/>
                </a:solidFill>
                <a:effectLst/>
                <a:latin typeface="Courier New" panose="02070309020205020404" pitchFamily="49" charset="0"/>
              </a:rPr>
              <a:t>"</a:t>
            </a:r>
            <a:r>
              <a:rPr lang="en-US" sz="2000" b="1" dirty="0">
                <a:solidFill>
                  <a:srgbClr val="000000"/>
                </a:solidFill>
                <a:effectLst/>
                <a:latin typeface="Courier New" panose="02070309020205020404" pitchFamily="49" charset="0"/>
              </a:rPr>
              <a:t>]</a:t>
            </a:r>
          </a:p>
          <a:p>
            <a:r>
              <a:rPr lang="en-US" sz="2000" b="1" dirty="0">
                <a:solidFill>
                  <a:srgbClr val="008000"/>
                </a:solidFill>
                <a:effectLst/>
                <a:latin typeface="Courier New" panose="02070309020205020404" pitchFamily="49" charset="0"/>
              </a:rPr>
              <a:t># present </a:t>
            </a:r>
            <a:endParaRPr lang="en-US" sz="2000" b="1" dirty="0">
              <a:solidFill>
                <a:srgbClr val="000000"/>
              </a:solidFill>
              <a:effectLst/>
              <a:latin typeface="Courier New" panose="02070309020205020404" pitchFamily="49" charset="0"/>
            </a:endParaRPr>
          </a:p>
          <a:p>
            <a:r>
              <a:rPr lang="en-US" sz="2000" b="1" dirty="0">
                <a:solidFill>
                  <a:srgbClr val="000000"/>
                </a:solidFill>
                <a:effectLst/>
                <a:latin typeface="Courier New" panose="02070309020205020404" pitchFamily="49" charset="0"/>
              </a:rPr>
              <a:t>res1</a:t>
            </a:r>
          </a:p>
        </p:txBody>
      </p:sp>
      <p:pic>
        <p:nvPicPr>
          <p:cNvPr id="8" name="Picture 7">
            <a:extLst>
              <a:ext uri="{FF2B5EF4-FFF2-40B4-BE49-F238E27FC236}">
                <a16:creationId xmlns:a16="http://schemas.microsoft.com/office/drawing/2014/main" id="{C38E714F-DF37-D2BB-0E03-2F3BEE1A9CC1}"/>
              </a:ext>
            </a:extLst>
          </p:cNvPr>
          <p:cNvPicPr>
            <a:picLocks noChangeAspect="1"/>
          </p:cNvPicPr>
          <p:nvPr/>
        </p:nvPicPr>
        <p:blipFill>
          <a:blip r:embed="rId3"/>
          <a:stretch>
            <a:fillRect/>
          </a:stretch>
        </p:blipFill>
        <p:spPr>
          <a:xfrm>
            <a:off x="2341119" y="3323846"/>
            <a:ext cx="9721502" cy="3399683"/>
          </a:xfrm>
          <a:prstGeom prst="rect">
            <a:avLst/>
          </a:prstGeom>
          <a:ln>
            <a:solidFill>
              <a:srgbClr val="FF0000"/>
            </a:solidFill>
          </a:ln>
        </p:spPr>
      </p:pic>
    </p:spTree>
    <p:extLst>
      <p:ext uri="{BB962C8B-B14F-4D97-AF65-F5344CB8AC3E}">
        <p14:creationId xmlns:p14="http://schemas.microsoft.com/office/powerpoint/2010/main" val="1904870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D3D39C7-6BCB-8197-A3DA-90677042F5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45</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7869837" y="152400"/>
            <a:ext cx="4126220" cy="369332"/>
          </a:xfrm>
          <a:prstGeom prst="rect">
            <a:avLst/>
          </a:prstGeom>
          <a:solidFill>
            <a:schemeClr val="accent6">
              <a:lumMod val="75000"/>
            </a:schemeClr>
          </a:solidFill>
        </p:spPr>
        <p:txBody>
          <a:bodyPr wrap="square" rtlCol="0">
            <a:spAutoFit/>
          </a:bodyPr>
          <a:lstStyle/>
          <a:p>
            <a:r>
              <a:rPr lang="en-US" dirty="0">
                <a:solidFill>
                  <a:schemeClr val="bg1"/>
                </a:solidFill>
              </a:rPr>
              <a:t>Open: 4.4  Pandas </a:t>
            </a:r>
            <a:r>
              <a:rPr lang="en-US" dirty="0" err="1">
                <a:solidFill>
                  <a:schemeClr val="bg1"/>
                </a:solidFill>
              </a:rPr>
              <a:t>GroupBy</a:t>
            </a:r>
            <a:endParaRPr lang="en-US" dirty="0">
              <a:solidFill>
                <a:schemeClr val="bg1"/>
              </a:solidFill>
            </a:endParaRPr>
          </a:p>
        </p:txBody>
      </p:sp>
    </p:spTree>
    <p:extLst>
      <p:ext uri="{BB962C8B-B14F-4D97-AF65-F5344CB8AC3E}">
        <p14:creationId xmlns:p14="http://schemas.microsoft.com/office/powerpoint/2010/main" val="210682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79336-4697-1DA8-4870-3D52C144D218}"/>
              </a:ext>
            </a:extLst>
          </p:cNvPr>
          <p:cNvSpPr>
            <a:spLocks noGrp="1"/>
          </p:cNvSpPr>
          <p:nvPr>
            <p:ph type="title"/>
          </p:nvPr>
        </p:nvSpPr>
        <p:spPr/>
        <p:txBody>
          <a:bodyPr/>
          <a:lstStyle/>
          <a:p>
            <a:r>
              <a:rPr lang="en-US" dirty="0"/>
              <a:t>Intro to Visualization</a:t>
            </a:r>
          </a:p>
        </p:txBody>
      </p:sp>
      <p:sp>
        <p:nvSpPr>
          <p:cNvPr id="3" name="Content Placeholder 2">
            <a:extLst>
              <a:ext uri="{FF2B5EF4-FFF2-40B4-BE49-F238E27FC236}">
                <a16:creationId xmlns:a16="http://schemas.microsoft.com/office/drawing/2014/main" id="{284AE19E-C48D-9CFC-0F74-88151A26B1AF}"/>
              </a:ext>
            </a:extLst>
          </p:cNvPr>
          <p:cNvSpPr>
            <a:spLocks noGrp="1"/>
          </p:cNvSpPr>
          <p:nvPr>
            <p:ph idx="1"/>
          </p:nvPr>
        </p:nvSpPr>
        <p:spPr/>
        <p:txBody>
          <a:bodyPr/>
          <a:lstStyle/>
          <a:p>
            <a:r>
              <a:rPr lang="en-US" dirty="0"/>
              <a:t>Data visualization is an essential skill for any business analyst or data scientist –  "</a:t>
            </a:r>
            <a:r>
              <a:rPr lang="en-US" i="1" dirty="0"/>
              <a:t>A picture is worth a thousand words" .</a:t>
            </a:r>
          </a:p>
          <a:p>
            <a:r>
              <a:rPr lang="en-US" i="1" dirty="0"/>
              <a:t>Pandas and Matplotlib </a:t>
            </a:r>
          </a:p>
          <a:p>
            <a:r>
              <a:rPr lang="en-US" i="1" dirty="0"/>
              <a:t>Basic Recipe for Visualization </a:t>
            </a:r>
          </a:p>
        </p:txBody>
      </p:sp>
      <p:sp>
        <p:nvSpPr>
          <p:cNvPr id="4" name="Text Placeholder 3">
            <a:extLst>
              <a:ext uri="{FF2B5EF4-FFF2-40B4-BE49-F238E27FC236}">
                <a16:creationId xmlns:a16="http://schemas.microsoft.com/office/drawing/2014/main" id="{6982DD32-4D1E-509A-A2F6-D3763981CC87}"/>
              </a:ext>
            </a:extLst>
          </p:cNvPr>
          <p:cNvSpPr>
            <a:spLocks noGrp="1"/>
          </p:cNvSpPr>
          <p:nvPr>
            <p:ph type="body" sz="half" idx="2"/>
          </p:nvPr>
        </p:nvSpPr>
        <p:spPr/>
        <p:txBody>
          <a:bodyPr>
            <a:normAutofit/>
          </a:bodyPr>
          <a:lstStyle/>
          <a:p>
            <a:pPr algn="ctr"/>
            <a:r>
              <a:rPr lang="en-US" sz="3200" dirty="0"/>
              <a:t>"Visualization gives you answers to questions you didn't know you had." </a:t>
            </a:r>
            <a:r>
              <a:rPr lang="en-US" sz="2400" dirty="0"/>
              <a:t>- Ben Schneiderman</a:t>
            </a:r>
            <a:endParaRPr lang="en-US" sz="3200" dirty="0"/>
          </a:p>
        </p:txBody>
      </p:sp>
      <p:pic>
        <p:nvPicPr>
          <p:cNvPr id="10242" name="Picture 2" descr="10 Types of Data Visualization Made Simple (Graphs &amp; Charts)">
            <a:extLst>
              <a:ext uri="{FF2B5EF4-FFF2-40B4-BE49-F238E27FC236}">
                <a16:creationId xmlns:a16="http://schemas.microsoft.com/office/drawing/2014/main" id="{F8F1DC2F-C116-E01E-71DE-F0C1217F9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893" y="3152775"/>
            <a:ext cx="3030928" cy="303092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DC9FF1B-39A3-B38C-6199-EC9EAA51E1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28"/>
          <a:stretch/>
        </p:blipFill>
        <p:spPr bwMode="auto">
          <a:xfrm>
            <a:off x="8847538" y="3656390"/>
            <a:ext cx="2795666" cy="2498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149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FBA4-3AA4-F147-9B89-F1828C611F63}"/>
              </a:ext>
            </a:extLst>
          </p:cNvPr>
          <p:cNvSpPr>
            <a:spLocks noGrp="1"/>
          </p:cNvSpPr>
          <p:nvPr>
            <p:ph type="title"/>
          </p:nvPr>
        </p:nvSpPr>
        <p:spPr/>
        <p:txBody>
          <a:bodyPr/>
          <a:lstStyle/>
          <a:p>
            <a:r>
              <a:rPr lang="en-US" dirty="0"/>
              <a:t>Matplotlib </a:t>
            </a:r>
          </a:p>
        </p:txBody>
      </p:sp>
      <p:graphicFrame>
        <p:nvGraphicFramePr>
          <p:cNvPr id="7" name="Content Placeholder 6">
            <a:extLst>
              <a:ext uri="{FF2B5EF4-FFF2-40B4-BE49-F238E27FC236}">
                <a16:creationId xmlns:a16="http://schemas.microsoft.com/office/drawing/2014/main" id="{32F15B67-B47C-524D-A8C3-A01E5B52FC9C}"/>
              </a:ext>
            </a:extLst>
          </p:cNvPr>
          <p:cNvGraphicFramePr>
            <a:graphicFrameLocks noGrp="1"/>
          </p:cNvGraphicFramePr>
          <p:nvPr>
            <p:ph idx="1"/>
          </p:nvPr>
        </p:nvGraphicFramePr>
        <p:xfrm>
          <a:off x="665164" y="1981200"/>
          <a:ext cx="6754968" cy="4144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31AE977-37E3-894F-827B-91041BA99E91}"/>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47</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EE98F4B-0CF6-5F48-82C8-EF8653D3BD4F}"/>
              </a:ext>
            </a:extLst>
          </p:cNvPr>
          <p:cNvSpPr>
            <a:spLocks noGrp="1"/>
          </p:cNvSpPr>
          <p:nvPr>
            <p:ph type="body" sz="half" idx="2"/>
          </p:nvPr>
        </p:nvSpPr>
        <p:spPr/>
        <p:txBody>
          <a:bodyPr/>
          <a:lstStyle/>
          <a:p>
            <a:r>
              <a:rPr lang="en-US" dirty="0"/>
              <a:t>Pyplot sub module</a:t>
            </a:r>
          </a:p>
        </p:txBody>
      </p:sp>
      <p:sp>
        <p:nvSpPr>
          <p:cNvPr id="3" name="Rectangle 2">
            <a:extLst>
              <a:ext uri="{FF2B5EF4-FFF2-40B4-BE49-F238E27FC236}">
                <a16:creationId xmlns:a16="http://schemas.microsoft.com/office/drawing/2014/main" id="{95BD21E8-88C7-8443-97D2-C10274D57262}"/>
              </a:ext>
            </a:extLst>
          </p:cNvPr>
          <p:cNvSpPr/>
          <p:nvPr/>
        </p:nvSpPr>
        <p:spPr>
          <a:xfrm>
            <a:off x="5566708" y="5405281"/>
            <a:ext cx="5960128" cy="646331"/>
          </a:xfrm>
          <a:prstGeom prst="rect">
            <a:avLst/>
          </a:prstGeom>
          <a:solidFill>
            <a:schemeClr val="bg2">
              <a:lumMod val="90000"/>
            </a:schemeClr>
          </a:solidFill>
        </p:spPr>
        <p:txBody>
          <a:bodyPr wrap="square">
            <a:spAutoFit/>
          </a:bodyPr>
          <a:lstStyle/>
          <a:p>
            <a:r>
              <a:rPr lang="en-US" dirty="0">
                <a:solidFill>
                  <a:srgbClr val="000000"/>
                </a:solidFill>
                <a:latin typeface="Courier New" panose="02070309020205020404" pitchFamily="49" charset="0"/>
              </a:rPr>
              <a:t>import </a:t>
            </a:r>
            <a:r>
              <a:rPr lang="en-US" dirty="0" err="1">
                <a:solidFill>
                  <a:srgbClr val="000000"/>
                </a:solidFill>
                <a:latin typeface="Courier New" panose="02070309020205020404" pitchFamily="49" charset="0"/>
              </a:rPr>
              <a:t>matplotlib.pyplot</a:t>
            </a:r>
            <a:r>
              <a:rPr lang="en-US" dirty="0">
                <a:solidFill>
                  <a:srgbClr val="000000"/>
                </a:solidFill>
                <a:latin typeface="Courier New" panose="02070309020205020404" pitchFamily="49" charset="0"/>
              </a:rPr>
              <a:t> as </a:t>
            </a:r>
            <a:r>
              <a:rPr lang="en-US" dirty="0" err="1">
                <a:solidFill>
                  <a:srgbClr val="000000"/>
                </a:solidFill>
                <a:latin typeface="Courier New" panose="02070309020205020404" pitchFamily="49" charset="0"/>
              </a:rPr>
              <a:t>plt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%matplotlib inline</a:t>
            </a:r>
          </a:p>
        </p:txBody>
      </p:sp>
      <p:sp>
        <p:nvSpPr>
          <p:cNvPr id="6" name="TextBox 5">
            <a:extLst>
              <a:ext uri="{FF2B5EF4-FFF2-40B4-BE49-F238E27FC236}">
                <a16:creationId xmlns:a16="http://schemas.microsoft.com/office/drawing/2014/main" id="{C4ACDDB5-EF85-8187-8F81-6D71EB0D05AB}"/>
              </a:ext>
            </a:extLst>
          </p:cNvPr>
          <p:cNvSpPr txBox="1"/>
          <p:nvPr/>
        </p:nvSpPr>
        <p:spPr>
          <a:xfrm>
            <a:off x="8546772" y="3869015"/>
            <a:ext cx="2480137" cy="646331"/>
          </a:xfrm>
          <a:prstGeom prst="rect">
            <a:avLst/>
          </a:prstGeom>
          <a:noFill/>
        </p:spPr>
        <p:txBody>
          <a:bodyPr wrap="square" rtlCol="0">
            <a:spAutoFit/>
          </a:bodyPr>
          <a:lstStyle/>
          <a:p>
            <a:pPr algn="ctr"/>
            <a:r>
              <a:rPr lang="en-US" dirty="0">
                <a:solidFill>
                  <a:srgbClr val="FF0000"/>
                </a:solidFill>
              </a:rPr>
              <a:t>You must do this in your notebooks! </a:t>
            </a:r>
          </a:p>
        </p:txBody>
      </p:sp>
      <p:cxnSp>
        <p:nvCxnSpPr>
          <p:cNvPr id="9" name="Straight Arrow Connector 8">
            <a:extLst>
              <a:ext uri="{FF2B5EF4-FFF2-40B4-BE49-F238E27FC236}">
                <a16:creationId xmlns:a16="http://schemas.microsoft.com/office/drawing/2014/main" id="{DEFBDD88-F8D9-16A6-FE30-E59CE1EE4310}"/>
              </a:ext>
            </a:extLst>
          </p:cNvPr>
          <p:cNvCxnSpPr>
            <a:endCxn id="3" idx="0"/>
          </p:cNvCxnSpPr>
          <p:nvPr/>
        </p:nvCxnSpPr>
        <p:spPr>
          <a:xfrm flipH="1">
            <a:off x="8546772" y="4437089"/>
            <a:ext cx="1211825" cy="968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266" name="Picture 2" descr="mekko chart for data visualization">
            <a:extLst>
              <a:ext uri="{FF2B5EF4-FFF2-40B4-BE49-F238E27FC236}">
                <a16:creationId xmlns:a16="http://schemas.microsoft.com/office/drawing/2014/main" id="{3748EB2F-F2A9-A039-ACEE-7D4221B055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5754" y="-156406"/>
            <a:ext cx="2765685" cy="2765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459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712A-8CCC-4BD7-E516-871782AE00A4}"/>
              </a:ext>
            </a:extLst>
          </p:cNvPr>
          <p:cNvSpPr>
            <a:spLocks noGrp="1"/>
          </p:cNvSpPr>
          <p:nvPr>
            <p:ph type="title"/>
          </p:nvPr>
        </p:nvSpPr>
        <p:spPr/>
        <p:txBody>
          <a:bodyPr/>
          <a:lstStyle/>
          <a:p>
            <a:r>
              <a:rPr lang="en-US" dirty="0"/>
              <a:t>Distribution visualization </a:t>
            </a:r>
          </a:p>
        </p:txBody>
      </p:sp>
      <p:sp>
        <p:nvSpPr>
          <p:cNvPr id="3" name="Content Placeholder 2">
            <a:extLst>
              <a:ext uri="{FF2B5EF4-FFF2-40B4-BE49-F238E27FC236}">
                <a16:creationId xmlns:a16="http://schemas.microsoft.com/office/drawing/2014/main" id="{875BC319-A3DC-5D20-ECCF-492D74380C99}"/>
              </a:ext>
            </a:extLst>
          </p:cNvPr>
          <p:cNvSpPr>
            <a:spLocks noGrp="1"/>
          </p:cNvSpPr>
          <p:nvPr>
            <p:ph idx="1"/>
          </p:nvPr>
        </p:nvSpPr>
        <p:spPr>
          <a:xfrm>
            <a:off x="664633" y="1981201"/>
            <a:ext cx="10772862" cy="4144963"/>
          </a:xfrm>
        </p:spPr>
        <p:txBody>
          <a:bodyPr/>
          <a:lstStyle/>
          <a:p>
            <a:r>
              <a:rPr lang="en-US" b="0" i="0" dirty="0">
                <a:solidFill>
                  <a:srgbClr val="374151"/>
                </a:solidFill>
                <a:effectLst/>
              </a:rPr>
              <a:t>Both </a:t>
            </a:r>
            <a:r>
              <a:rPr lang="en-US" b="1" i="0" u="sng" dirty="0">
                <a:solidFill>
                  <a:srgbClr val="374151"/>
                </a:solidFill>
                <a:effectLst/>
              </a:rPr>
              <a:t>boxplots</a:t>
            </a:r>
            <a:r>
              <a:rPr lang="en-US" b="0" i="0" dirty="0">
                <a:solidFill>
                  <a:srgbClr val="374151"/>
                </a:solidFill>
                <a:effectLst/>
              </a:rPr>
              <a:t> and </a:t>
            </a:r>
            <a:r>
              <a:rPr lang="en-US" b="1" i="0" u="sng" dirty="0">
                <a:solidFill>
                  <a:srgbClr val="374151"/>
                </a:solidFill>
                <a:effectLst/>
              </a:rPr>
              <a:t>histograms</a:t>
            </a:r>
            <a:r>
              <a:rPr lang="en-US" b="0" i="0" dirty="0">
                <a:solidFill>
                  <a:srgbClr val="374151"/>
                </a:solidFill>
                <a:effectLst/>
              </a:rPr>
              <a:t> provide a </a:t>
            </a:r>
            <a:r>
              <a:rPr lang="en-US" b="1" i="0" dirty="0">
                <a:solidFill>
                  <a:srgbClr val="374151"/>
                </a:solidFill>
                <a:effectLst/>
              </a:rPr>
              <a:t>visual representation of the distribution of data</a:t>
            </a:r>
            <a:r>
              <a:rPr lang="en-US" b="0" i="0" dirty="0">
                <a:solidFill>
                  <a:srgbClr val="374151"/>
                </a:solidFill>
                <a:effectLst/>
              </a:rPr>
              <a:t>, but they differ in their level of detail and the specific aspects of the distribution that they emphasize.</a:t>
            </a:r>
          </a:p>
          <a:p>
            <a:pPr marL="0" indent="0">
              <a:buNone/>
            </a:pPr>
            <a:endParaRPr lang="en-US" dirty="0">
              <a:solidFill>
                <a:srgbClr val="374151"/>
              </a:solidFill>
            </a:endParaRPr>
          </a:p>
          <a:p>
            <a:pPr lvl="1"/>
            <a:r>
              <a:rPr lang="en-US" sz="2400" b="1" u="sng" dirty="0">
                <a:solidFill>
                  <a:srgbClr val="374151"/>
                </a:solidFill>
              </a:rPr>
              <a:t>B</a:t>
            </a:r>
            <a:r>
              <a:rPr lang="en-US" sz="2400" b="1" i="0" u="sng" dirty="0">
                <a:solidFill>
                  <a:srgbClr val="374151"/>
                </a:solidFill>
                <a:effectLst/>
              </a:rPr>
              <a:t>oxplots</a:t>
            </a:r>
            <a:r>
              <a:rPr lang="en-US" sz="2400" b="0" i="0" dirty="0">
                <a:solidFill>
                  <a:srgbClr val="374151"/>
                </a:solidFill>
                <a:effectLst/>
              </a:rPr>
              <a:t> display the distribution of a </a:t>
            </a:r>
            <a:r>
              <a:rPr lang="en-US" sz="2400" b="1" i="0" u="sng" dirty="0">
                <a:solidFill>
                  <a:srgbClr val="374151"/>
                </a:solidFill>
                <a:effectLst/>
              </a:rPr>
              <a:t>continuous numerical </a:t>
            </a:r>
            <a:r>
              <a:rPr lang="en-US" sz="2400" b="0" i="0" dirty="0">
                <a:solidFill>
                  <a:srgbClr val="374151"/>
                </a:solidFill>
                <a:effectLst/>
              </a:rPr>
              <a:t>variable by showing its quartiles (minimum, first quartile, median, third quartile, and maximum)</a:t>
            </a:r>
          </a:p>
          <a:p>
            <a:pPr marL="228600" lvl="1" indent="0">
              <a:buNone/>
            </a:pPr>
            <a:endParaRPr lang="en-US" sz="2400" b="0" i="0" dirty="0">
              <a:solidFill>
                <a:srgbClr val="374151"/>
              </a:solidFill>
              <a:effectLst/>
            </a:endParaRPr>
          </a:p>
          <a:p>
            <a:pPr lvl="1"/>
            <a:r>
              <a:rPr lang="en-US" sz="2400" b="1" u="sng" dirty="0">
                <a:solidFill>
                  <a:srgbClr val="374151"/>
                </a:solidFill>
              </a:rPr>
              <a:t>H</a:t>
            </a:r>
            <a:r>
              <a:rPr lang="en-US" sz="2400" b="1" i="0" u="sng" dirty="0">
                <a:solidFill>
                  <a:srgbClr val="374151"/>
                </a:solidFill>
                <a:effectLst/>
              </a:rPr>
              <a:t>istograms</a:t>
            </a:r>
            <a:r>
              <a:rPr lang="en-US" sz="2400" b="0" i="0" dirty="0">
                <a:solidFill>
                  <a:srgbClr val="374151"/>
                </a:solidFill>
                <a:effectLst/>
              </a:rPr>
              <a:t> represents the distribution of a </a:t>
            </a:r>
            <a:r>
              <a:rPr lang="en-US" sz="2400" b="1" i="0" u="sng" dirty="0">
                <a:solidFill>
                  <a:srgbClr val="374151"/>
                </a:solidFill>
                <a:effectLst/>
              </a:rPr>
              <a:t>continuous numerical </a:t>
            </a:r>
            <a:r>
              <a:rPr lang="en-US" sz="2400" b="0" i="0" dirty="0">
                <a:solidFill>
                  <a:srgbClr val="374151"/>
                </a:solidFill>
                <a:effectLst/>
              </a:rPr>
              <a:t>variable by </a:t>
            </a:r>
            <a:r>
              <a:rPr lang="en-US" sz="2400" b="1" i="0" u="sng" dirty="0">
                <a:solidFill>
                  <a:srgbClr val="374151"/>
                </a:solidFill>
                <a:effectLst/>
              </a:rPr>
              <a:t>dividing it into equal intervals(bins) </a:t>
            </a:r>
            <a:r>
              <a:rPr lang="en-US" sz="2400" b="0" i="0" dirty="0">
                <a:solidFill>
                  <a:srgbClr val="374151"/>
                </a:solidFill>
                <a:effectLst/>
              </a:rPr>
              <a:t>and showing the </a:t>
            </a:r>
            <a:r>
              <a:rPr lang="en-US" sz="2400" b="1" i="0" u="sng" dirty="0">
                <a:solidFill>
                  <a:srgbClr val="374151"/>
                </a:solidFill>
                <a:effectLst/>
              </a:rPr>
              <a:t>frequency(count) </a:t>
            </a:r>
            <a:r>
              <a:rPr lang="en-US" sz="2400" b="0" i="0" dirty="0">
                <a:solidFill>
                  <a:srgbClr val="374151"/>
                </a:solidFill>
                <a:effectLst/>
              </a:rPr>
              <a:t>of data points in each interval as bars.</a:t>
            </a:r>
          </a:p>
          <a:p>
            <a:endParaRPr lang="en-US" dirty="0"/>
          </a:p>
        </p:txBody>
      </p:sp>
      <p:sp>
        <p:nvSpPr>
          <p:cNvPr id="4" name="Slide Number Placeholder 3">
            <a:extLst>
              <a:ext uri="{FF2B5EF4-FFF2-40B4-BE49-F238E27FC236}">
                <a16:creationId xmlns:a16="http://schemas.microsoft.com/office/drawing/2014/main" id="{81E626DB-DE3A-F1B0-8F94-671E172D4C89}"/>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48</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A744F41E-D621-5B2C-063A-8CEF7CBBE26F}"/>
              </a:ext>
            </a:extLst>
          </p:cNvPr>
          <p:cNvSpPr>
            <a:spLocks noGrp="1"/>
          </p:cNvSpPr>
          <p:nvPr>
            <p:ph type="body" sz="half" idx="2"/>
          </p:nvPr>
        </p:nvSpPr>
        <p:spPr/>
        <p:txBody>
          <a:bodyPr/>
          <a:lstStyle/>
          <a:p>
            <a:r>
              <a:rPr lang="en-US" dirty="0"/>
              <a:t>Only works with - Numeric Data</a:t>
            </a:r>
          </a:p>
        </p:txBody>
      </p:sp>
    </p:spTree>
    <p:extLst>
      <p:ext uri="{BB962C8B-B14F-4D97-AF65-F5344CB8AC3E}">
        <p14:creationId xmlns:p14="http://schemas.microsoft.com/office/powerpoint/2010/main" val="3341461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82314D-A48A-7749-A05B-5AAECDF5BED4}"/>
              </a:ext>
            </a:extLst>
          </p:cNvPr>
          <p:cNvSpPr>
            <a:spLocks noGrp="1"/>
          </p:cNvSpPr>
          <p:nvPr>
            <p:ph type="title"/>
          </p:nvPr>
        </p:nvSpPr>
        <p:spPr/>
        <p:txBody>
          <a:bodyPr/>
          <a:lstStyle/>
          <a:p>
            <a:r>
              <a:rPr lang="en-US" dirty="0"/>
              <a:t>Plotting basics = .hist()</a:t>
            </a:r>
          </a:p>
        </p:txBody>
      </p:sp>
      <p:sp>
        <p:nvSpPr>
          <p:cNvPr id="10" name="Content Placeholder 9">
            <a:extLst>
              <a:ext uri="{FF2B5EF4-FFF2-40B4-BE49-F238E27FC236}">
                <a16:creationId xmlns:a16="http://schemas.microsoft.com/office/drawing/2014/main" id="{4F0E9F80-559B-5540-B064-323369162467}"/>
              </a:ext>
            </a:extLst>
          </p:cNvPr>
          <p:cNvSpPr>
            <a:spLocks noGrp="1"/>
          </p:cNvSpPr>
          <p:nvPr>
            <p:ph idx="1"/>
          </p:nvPr>
        </p:nvSpPr>
        <p:spPr>
          <a:xfrm>
            <a:off x="664633" y="1981202"/>
            <a:ext cx="10075084" cy="1530382"/>
          </a:xfrm>
        </p:spPr>
        <p:txBody>
          <a:bodyPr>
            <a:normAutofit fontScale="92500" lnSpcReduction="10000"/>
          </a:bodyPr>
          <a:lstStyle/>
          <a:p>
            <a:r>
              <a:rPr lang="en-US" b="1" u="sng" dirty="0"/>
              <a:t>Histograms only work on numeric data </a:t>
            </a:r>
          </a:p>
          <a:p>
            <a:r>
              <a:rPr lang="en-US" dirty="0"/>
              <a:t>Data is split into equal-width bins </a:t>
            </a:r>
          </a:p>
          <a:p>
            <a:pPr lvl="1"/>
            <a:r>
              <a:rPr lang="en-US" dirty="0"/>
              <a:t>More bins = more granularity</a:t>
            </a:r>
          </a:p>
          <a:p>
            <a:pPr lvl="1"/>
            <a:r>
              <a:rPr lang="en-US" dirty="0"/>
              <a:t>Frequency ”count” by bin</a:t>
            </a:r>
          </a:p>
        </p:txBody>
      </p:sp>
      <p:sp>
        <p:nvSpPr>
          <p:cNvPr id="11" name="Text Placeholder 10">
            <a:extLst>
              <a:ext uri="{FF2B5EF4-FFF2-40B4-BE49-F238E27FC236}">
                <a16:creationId xmlns:a16="http://schemas.microsoft.com/office/drawing/2014/main" id="{A729F6BE-DDA7-8F43-8DCA-E30BCA8E30C7}"/>
              </a:ext>
            </a:extLst>
          </p:cNvPr>
          <p:cNvSpPr>
            <a:spLocks noGrp="1"/>
          </p:cNvSpPr>
          <p:nvPr>
            <p:ph type="body" sz="half" idx="2"/>
          </p:nvPr>
        </p:nvSpPr>
        <p:spPr/>
        <p:txBody>
          <a:bodyPr/>
          <a:lstStyle/>
          <a:p>
            <a:r>
              <a:rPr lang="en-US" dirty="0"/>
              <a:t>Histogram = distribution of numeric data </a:t>
            </a:r>
          </a:p>
        </p:txBody>
      </p:sp>
      <p:sp>
        <p:nvSpPr>
          <p:cNvPr id="9" name="Rectangle 8">
            <a:extLst>
              <a:ext uri="{FF2B5EF4-FFF2-40B4-BE49-F238E27FC236}">
                <a16:creationId xmlns:a16="http://schemas.microsoft.com/office/drawing/2014/main" id="{9C37632D-BE7D-5742-A8F3-6088177466F3}"/>
              </a:ext>
            </a:extLst>
          </p:cNvPr>
          <p:cNvSpPr/>
          <p:nvPr/>
        </p:nvSpPr>
        <p:spPr>
          <a:xfrm>
            <a:off x="664633" y="3716278"/>
            <a:ext cx="10428088" cy="2862322"/>
          </a:xfrm>
          <a:prstGeom prst="rect">
            <a:avLst/>
          </a:prstGeom>
          <a:solidFill>
            <a:schemeClr val="bg2">
              <a:lumMod val="90000"/>
            </a:schemeClr>
          </a:solidFill>
        </p:spPr>
        <p:txBody>
          <a:bodyPr wrap="square">
            <a:spAutoFit/>
          </a:bodyPr>
          <a:lstStyle/>
          <a:p>
            <a:r>
              <a:rPr lang="en-US" dirty="0">
                <a:solidFill>
                  <a:srgbClr val="000000"/>
                </a:solidFill>
                <a:latin typeface="Courier New" panose="02070309020205020404" pitchFamily="49" charset="0"/>
              </a:rPr>
              <a:t>import </a:t>
            </a:r>
            <a:r>
              <a:rPr lang="en-US" dirty="0" err="1">
                <a:solidFill>
                  <a:srgbClr val="000000"/>
                </a:solidFill>
                <a:latin typeface="Courier New" panose="02070309020205020404" pitchFamily="49" charset="0"/>
              </a:rPr>
              <a:t>matplotlib.pyplot</a:t>
            </a:r>
            <a:r>
              <a:rPr lang="en-US" dirty="0">
                <a:solidFill>
                  <a:srgbClr val="000000"/>
                </a:solidFill>
                <a:latin typeface="Courier New" panose="02070309020205020404" pitchFamily="49" charset="0"/>
              </a:rPr>
              <a:t> as </a:t>
            </a:r>
            <a:r>
              <a:rPr lang="en-US" dirty="0" err="1">
                <a:solidFill>
                  <a:srgbClr val="000000"/>
                </a:solidFill>
                <a:latin typeface="Courier New" panose="02070309020205020404" pitchFamily="49" charset="0"/>
              </a:rPr>
              <a:t>plt</a:t>
            </a:r>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plt.figure</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figsize</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4</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8</a:t>
            </a:r>
            <a:r>
              <a:rPr lang="en-US" dirty="0">
                <a:solidFill>
                  <a:srgbClr val="000000"/>
                </a:solidFill>
                <a:latin typeface="Courier New" panose="02070309020205020404" pitchFamily="49" charset="0"/>
              </a:rPr>
              <a:t>))</a:t>
            </a:r>
          </a:p>
          <a:p>
            <a:r>
              <a:rPr lang="en-US" b="1" dirty="0" err="1">
                <a:solidFill>
                  <a:srgbClr val="000000"/>
                </a:solidFill>
                <a:latin typeface="Courier New" panose="02070309020205020404" pitchFamily="49" charset="0"/>
              </a:rPr>
              <a:t>plt.hist</a:t>
            </a:r>
            <a:r>
              <a:rPr lang="en-US" b="1" dirty="0">
                <a:solidFill>
                  <a:srgbClr val="000000"/>
                </a:solidFill>
                <a:latin typeface="Courier New" panose="02070309020205020404" pitchFamily="49" charset="0"/>
              </a:rPr>
              <a:t>(</a:t>
            </a:r>
            <a:r>
              <a:rPr lang="en-US" b="1" dirty="0" err="1">
                <a:solidFill>
                  <a:srgbClr val="000000"/>
                </a:solidFill>
                <a:latin typeface="Courier New" panose="02070309020205020404" pitchFamily="49" charset="0"/>
              </a:rPr>
              <a:t>abnb</a:t>
            </a:r>
            <a:r>
              <a:rPr lang="en-US" b="1" dirty="0">
                <a:solidFill>
                  <a:srgbClr val="000000"/>
                </a:solidFill>
                <a:latin typeface="Courier New" panose="02070309020205020404" pitchFamily="49" charset="0"/>
              </a:rPr>
              <a:t>[</a:t>
            </a:r>
            <a:r>
              <a:rPr lang="en-US" b="1" dirty="0">
                <a:solidFill>
                  <a:srgbClr val="A31515"/>
                </a:solidFill>
                <a:latin typeface="Courier New" panose="02070309020205020404" pitchFamily="49" charset="0"/>
              </a:rPr>
              <a:t>'</a:t>
            </a:r>
            <a:r>
              <a:rPr lang="en-US" b="1" dirty="0" err="1">
                <a:solidFill>
                  <a:srgbClr val="A31515"/>
                </a:solidFill>
                <a:latin typeface="Courier New" panose="02070309020205020404" pitchFamily="49" charset="0"/>
              </a:rPr>
              <a:t>number_of_reviews</a:t>
            </a:r>
            <a:r>
              <a:rPr lang="en-US" b="1" dirty="0">
                <a:solidFill>
                  <a:srgbClr val="A31515"/>
                </a:solidFill>
                <a:latin typeface="Courier New" panose="02070309020205020404" pitchFamily="49" charset="0"/>
              </a:rPr>
              <a:t>’</a:t>
            </a:r>
            <a:r>
              <a:rPr lang="en-US" b="1" dirty="0">
                <a:solidFill>
                  <a:srgbClr val="000000"/>
                </a:solidFill>
                <a:latin typeface="Courier New" panose="02070309020205020404" pitchFamily="49" charset="0"/>
              </a:rPr>
              <a:t>], </a:t>
            </a:r>
          </a:p>
          <a:p>
            <a:r>
              <a:rPr lang="en-US" b="1" dirty="0">
                <a:solidFill>
                  <a:srgbClr val="000000"/>
                </a:solidFill>
                <a:latin typeface="Courier New" panose="02070309020205020404" pitchFamily="49" charset="0"/>
              </a:rPr>
              <a:t>		bins=</a:t>
            </a:r>
            <a:r>
              <a:rPr lang="en-US" b="1" dirty="0">
                <a:solidFill>
                  <a:srgbClr val="09885A"/>
                </a:solidFill>
                <a:latin typeface="Courier New" panose="02070309020205020404" pitchFamily="49" charset="0"/>
              </a:rPr>
              <a:t>50</a:t>
            </a:r>
            <a:r>
              <a:rPr lang="en-US" b="1" dirty="0">
                <a:solidFill>
                  <a:srgbClr val="000000"/>
                </a:solidFill>
                <a:latin typeface="Courier New" panose="02070309020205020404" pitchFamily="49" charset="0"/>
              </a:rPr>
              <a:t>,     # control granularity </a:t>
            </a:r>
          </a:p>
          <a:p>
            <a:r>
              <a:rPr lang="en-US" b="1" dirty="0">
                <a:solidFill>
                  <a:srgbClr val="000000"/>
                </a:solidFill>
                <a:latin typeface="Courier New" panose="02070309020205020404" pitchFamily="49" charset="0"/>
              </a:rPr>
              <a:t>		</a:t>
            </a:r>
            <a:r>
              <a:rPr lang="en-US" b="1" dirty="0" err="1">
                <a:solidFill>
                  <a:srgbClr val="000000"/>
                </a:solidFill>
                <a:latin typeface="Courier New" panose="02070309020205020404" pitchFamily="49" charset="0"/>
              </a:rPr>
              <a:t>facecolor</a:t>
            </a:r>
            <a:r>
              <a:rPr lang="en-US" b="1" dirty="0">
                <a:solidFill>
                  <a:srgbClr val="000000"/>
                </a:solidFill>
                <a:latin typeface="Courier New" panose="02070309020205020404" pitchFamily="49" charset="0"/>
              </a:rPr>
              <a:t>=</a:t>
            </a:r>
            <a:r>
              <a:rPr lang="en-US" b="1" dirty="0">
                <a:solidFill>
                  <a:srgbClr val="A31515"/>
                </a:solidFill>
                <a:latin typeface="Courier New" panose="02070309020205020404" pitchFamily="49" charset="0"/>
              </a:rPr>
              <a:t>'blue’</a:t>
            </a:r>
            <a:r>
              <a:rPr lang="en-US" b="1" dirty="0">
                <a:solidFill>
                  <a:srgbClr val="000000"/>
                </a:solidFill>
                <a:latin typeface="Courier New" panose="02070309020205020404" pitchFamily="49" charset="0"/>
              </a:rPr>
              <a:t>, </a:t>
            </a:r>
          </a:p>
          <a:p>
            <a:r>
              <a:rPr lang="en-US" b="1" dirty="0">
                <a:solidFill>
                  <a:srgbClr val="000000"/>
                </a:solidFill>
                <a:latin typeface="Courier New" panose="02070309020205020404" pitchFamily="49" charset="0"/>
              </a:rPr>
              <a:t>		alpha=</a:t>
            </a:r>
            <a:r>
              <a:rPr lang="en-US" b="1" dirty="0">
                <a:solidFill>
                  <a:srgbClr val="09885A"/>
                </a:solidFill>
                <a:latin typeface="Courier New" panose="02070309020205020404" pitchFamily="49" charset="0"/>
              </a:rPr>
              <a:t>0.5</a:t>
            </a:r>
            <a:r>
              <a:rPr lang="en-US" b="1"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plt.title</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'Histogram, Number of Reviews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plt.ylabel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'Count'</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plt.xlabel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'Number of Reviews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plt.show</a:t>
            </a:r>
            <a:r>
              <a:rPr lang="en-US" dirty="0">
                <a:solidFill>
                  <a:srgbClr val="000000"/>
                </a:solidFill>
                <a:latin typeface="Courier New" panose="02070309020205020404" pitchFamily="49" charset="0"/>
              </a:rPr>
              <a:t>()</a:t>
            </a:r>
          </a:p>
        </p:txBody>
      </p:sp>
      <p:pic>
        <p:nvPicPr>
          <p:cNvPr id="1026" name="Picture 2">
            <a:extLst>
              <a:ext uri="{FF2B5EF4-FFF2-40B4-BE49-F238E27FC236}">
                <a16:creationId xmlns:a16="http://schemas.microsoft.com/office/drawing/2014/main" id="{6E49F381-2B4B-1F4F-A23F-AA5A10F43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1305" y="279400"/>
            <a:ext cx="3594100" cy="6299200"/>
          </a:xfrm>
          <a:prstGeom prst="rect">
            <a:avLst/>
          </a:prstGeom>
          <a:solidFill>
            <a:schemeClr val="bg1"/>
          </a:solidFill>
          <a:ln>
            <a:solidFill>
              <a:srgbClr val="FF0000"/>
            </a:solidFill>
          </a:ln>
        </p:spPr>
      </p:pic>
    </p:spTree>
    <p:extLst>
      <p:ext uri="{BB962C8B-B14F-4D97-AF65-F5344CB8AC3E}">
        <p14:creationId xmlns:p14="http://schemas.microsoft.com/office/powerpoint/2010/main" val="2534786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AE80-5F26-D2BC-3EF3-92178F65860E}"/>
              </a:ext>
            </a:extLst>
          </p:cNvPr>
          <p:cNvSpPr>
            <a:spLocks noGrp="1"/>
          </p:cNvSpPr>
          <p:nvPr>
            <p:ph type="title"/>
          </p:nvPr>
        </p:nvSpPr>
        <p:spPr/>
        <p:txBody>
          <a:bodyPr/>
          <a:lstStyle/>
          <a:p>
            <a:r>
              <a:rPr lang="en-US" dirty="0"/>
              <a:t>Converting a Dictionary to a Data Frame</a:t>
            </a:r>
          </a:p>
        </p:txBody>
      </p:sp>
      <p:sp>
        <p:nvSpPr>
          <p:cNvPr id="3" name="Content Placeholder 2">
            <a:extLst>
              <a:ext uri="{FF2B5EF4-FFF2-40B4-BE49-F238E27FC236}">
                <a16:creationId xmlns:a16="http://schemas.microsoft.com/office/drawing/2014/main" id="{95747F94-A004-58B7-8D09-E076BEDFFC4F}"/>
              </a:ext>
            </a:extLst>
          </p:cNvPr>
          <p:cNvSpPr>
            <a:spLocks noGrp="1"/>
          </p:cNvSpPr>
          <p:nvPr>
            <p:ph idx="1"/>
          </p:nvPr>
        </p:nvSpPr>
        <p:spPr>
          <a:xfrm>
            <a:off x="664633" y="1981201"/>
            <a:ext cx="3664480" cy="3747245"/>
          </a:xfrm>
        </p:spPr>
        <p:txBody>
          <a:bodyPr>
            <a:normAutofit/>
          </a:bodyPr>
          <a:lstStyle/>
          <a:p>
            <a:r>
              <a:rPr lang="en-US" dirty="0"/>
              <a:t>To </a:t>
            </a:r>
            <a:r>
              <a:rPr lang="en-US" b="1" dirty="0"/>
              <a:t>convert a dictionary to a pandas </a:t>
            </a:r>
            <a:r>
              <a:rPr lang="en-US" b="1" dirty="0" err="1"/>
              <a:t>DataFrame</a:t>
            </a:r>
            <a:r>
              <a:rPr lang="en-US" dirty="0"/>
              <a:t>, we can use the </a:t>
            </a:r>
            <a:r>
              <a:rPr lang="en-US" b="1" u="sng" dirty="0" err="1"/>
              <a:t>pd.DataFrame</a:t>
            </a:r>
            <a:r>
              <a:rPr lang="en-US" b="1" u="sng" dirty="0"/>
              <a:t> </a:t>
            </a:r>
            <a:r>
              <a:rPr lang="en-US" dirty="0"/>
              <a:t>function provided by the pandas library.</a:t>
            </a:r>
          </a:p>
          <a:p>
            <a:r>
              <a:rPr lang="en-US" dirty="0"/>
              <a:t>The </a:t>
            </a:r>
            <a:r>
              <a:rPr lang="en-US" b="1" u="sng" dirty="0"/>
              <a:t>keys of the dictionary </a:t>
            </a:r>
            <a:r>
              <a:rPr lang="en-US" dirty="0"/>
              <a:t>will become the </a:t>
            </a:r>
            <a:r>
              <a:rPr lang="en-US" b="1" u="sng" dirty="0"/>
              <a:t>column names </a:t>
            </a:r>
            <a:r>
              <a:rPr lang="en-US" dirty="0"/>
              <a:t>of the </a:t>
            </a:r>
            <a:r>
              <a:rPr lang="en-US" dirty="0" err="1"/>
              <a:t>DataFrame</a:t>
            </a:r>
            <a:r>
              <a:rPr lang="en-US" dirty="0"/>
              <a:t>, and the corresponding values will populate the columns.</a:t>
            </a:r>
          </a:p>
        </p:txBody>
      </p:sp>
      <p:sp>
        <p:nvSpPr>
          <p:cNvPr id="4" name="Slide Number Placeholder 3">
            <a:extLst>
              <a:ext uri="{FF2B5EF4-FFF2-40B4-BE49-F238E27FC236}">
                <a16:creationId xmlns:a16="http://schemas.microsoft.com/office/drawing/2014/main" id="{A3B6560E-ADCE-FB1C-1CE3-31899FC47AAE}"/>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98DE1233-72EF-E0E0-5A76-1513E1FD87D2}"/>
              </a:ext>
            </a:extLst>
          </p:cNvPr>
          <p:cNvSpPr>
            <a:spLocks noGrp="1"/>
          </p:cNvSpPr>
          <p:nvPr>
            <p:ph type="body" sz="half" idx="2"/>
          </p:nvPr>
        </p:nvSpPr>
        <p:spPr/>
        <p:txBody>
          <a:bodyPr/>
          <a:lstStyle/>
          <a:p>
            <a:r>
              <a:rPr lang="en-US" dirty="0"/>
              <a:t>Easy</a:t>
            </a:r>
          </a:p>
        </p:txBody>
      </p:sp>
      <p:sp>
        <p:nvSpPr>
          <p:cNvPr id="7" name="TextBox 6">
            <a:extLst>
              <a:ext uri="{FF2B5EF4-FFF2-40B4-BE49-F238E27FC236}">
                <a16:creationId xmlns:a16="http://schemas.microsoft.com/office/drawing/2014/main" id="{B766D89D-2B08-E2F7-2337-88CECAA42C70}"/>
              </a:ext>
            </a:extLst>
          </p:cNvPr>
          <p:cNvSpPr txBox="1"/>
          <p:nvPr/>
        </p:nvSpPr>
        <p:spPr>
          <a:xfrm>
            <a:off x="4812508" y="1323541"/>
            <a:ext cx="6100762" cy="4524315"/>
          </a:xfrm>
          <a:prstGeom prst="rect">
            <a:avLst/>
          </a:prstGeom>
          <a:noFill/>
        </p:spPr>
        <p:txBody>
          <a:bodyPr wrap="square">
            <a:spAutoFit/>
          </a:bodyPr>
          <a:lstStyle/>
          <a:p>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pandas </a:t>
            </a:r>
            <a:r>
              <a:rPr lang="en-US" b="0" dirty="0">
                <a:solidFill>
                  <a:srgbClr val="AF00DB"/>
                </a:solidFill>
                <a:effectLst/>
                <a:latin typeface="Courier New" panose="02070309020205020404" pitchFamily="49" charset="0"/>
              </a:rPr>
              <a:t>as</a:t>
            </a:r>
            <a:r>
              <a:rPr lang="en-US" b="0" dirty="0">
                <a:solidFill>
                  <a:srgbClr val="000000"/>
                </a:solidFill>
                <a:effectLst/>
                <a:latin typeface="Courier New" panose="02070309020205020404" pitchFamily="49" charset="0"/>
              </a:rPr>
              <a:t> pd</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Sample dictionary</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p>
          <a:p>
            <a:r>
              <a:rPr lang="en-US" b="0" dirty="0">
                <a:solidFill>
                  <a:srgbClr val="A31515"/>
                </a:solidFill>
                <a:effectLst/>
                <a:latin typeface="Courier New" panose="02070309020205020404" pitchFamily="49" charset="0"/>
              </a:rPr>
              <a:t>'Name'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'John'</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'Emma'</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'Peter'</a:t>
            </a:r>
            <a:r>
              <a:rPr lang="en-US" b="0" dirty="0">
                <a:solidFill>
                  <a:srgbClr val="000000"/>
                </a:solidFill>
                <a:effectLst/>
                <a:latin typeface="Courier New" panose="02070309020205020404" pitchFamily="49" charset="0"/>
              </a:rPr>
              <a:t>],</a:t>
            </a:r>
          </a:p>
          <a:p>
            <a:r>
              <a:rPr lang="en-US" b="0" dirty="0">
                <a:solidFill>
                  <a:srgbClr val="A31515"/>
                </a:solidFill>
                <a:effectLst/>
                <a:latin typeface="Courier New" panose="02070309020205020404" pitchFamily="49" charset="0"/>
              </a:rPr>
              <a:t>'Age'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25</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28</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32</a:t>
            </a:r>
            <a:r>
              <a:rPr lang="en-US" b="0" dirty="0">
                <a:solidFill>
                  <a:srgbClr val="000000"/>
                </a:solidFill>
                <a:effectLst/>
                <a:latin typeface="Courier New" panose="02070309020205020404" pitchFamily="49" charset="0"/>
              </a:rPr>
              <a:t>],</a:t>
            </a:r>
          </a:p>
          <a:p>
            <a:r>
              <a:rPr lang="en-US" b="0" dirty="0">
                <a:solidFill>
                  <a:srgbClr val="A31515"/>
                </a:solidFill>
                <a:effectLst/>
                <a:latin typeface="Courier New" panose="02070309020205020404" pitchFamily="49" charset="0"/>
              </a:rPr>
              <a:t>'City'</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'New York'</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'London'</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'Paris'</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Convert dictionary to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Print the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endParaRPr lang="en-US" b="0" dirty="0">
              <a:solidFill>
                <a:srgbClr val="000000"/>
              </a:solidFill>
              <a:effectLst/>
              <a:latin typeface="Courier New" panose="02070309020205020404" pitchFamily="49" charset="0"/>
            </a:endParaRPr>
          </a:p>
        </p:txBody>
      </p:sp>
      <p:sp>
        <p:nvSpPr>
          <p:cNvPr id="9" name="TextBox 8">
            <a:extLst>
              <a:ext uri="{FF2B5EF4-FFF2-40B4-BE49-F238E27FC236}">
                <a16:creationId xmlns:a16="http://schemas.microsoft.com/office/drawing/2014/main" id="{405BD009-135C-9037-D282-641E40B04455}"/>
              </a:ext>
            </a:extLst>
          </p:cNvPr>
          <p:cNvSpPr txBox="1"/>
          <p:nvPr/>
        </p:nvSpPr>
        <p:spPr>
          <a:xfrm>
            <a:off x="4812508" y="5534459"/>
            <a:ext cx="6100762" cy="1200329"/>
          </a:xfrm>
          <a:prstGeom prst="rect">
            <a:avLst/>
          </a:prstGeom>
          <a:noFill/>
        </p:spPr>
        <p:txBody>
          <a:bodyPr wrap="square">
            <a:spAutoFit/>
          </a:bodyPr>
          <a:lstStyle/>
          <a:p>
            <a:r>
              <a:rPr lang="en-US" b="0" i="0" dirty="0">
                <a:solidFill>
                  <a:srgbClr val="212121"/>
                </a:solidFill>
                <a:effectLst/>
                <a:latin typeface="Courier New" panose="02070309020205020404" pitchFamily="49" charset="0"/>
              </a:rPr>
              <a:t>Name Age City </a:t>
            </a:r>
          </a:p>
          <a:p>
            <a:r>
              <a:rPr lang="en-US" b="0" i="0" dirty="0">
                <a:solidFill>
                  <a:srgbClr val="212121"/>
                </a:solidFill>
                <a:effectLst/>
                <a:latin typeface="Courier New" panose="02070309020205020404" pitchFamily="49" charset="0"/>
              </a:rPr>
              <a:t>0 John 25 New York </a:t>
            </a:r>
          </a:p>
          <a:p>
            <a:r>
              <a:rPr lang="en-US" b="0" i="0" dirty="0">
                <a:solidFill>
                  <a:srgbClr val="212121"/>
                </a:solidFill>
                <a:effectLst/>
                <a:latin typeface="Courier New" panose="02070309020205020404" pitchFamily="49" charset="0"/>
              </a:rPr>
              <a:t>1 Emma 28 London </a:t>
            </a:r>
          </a:p>
          <a:p>
            <a:r>
              <a:rPr lang="en-US" b="0" i="0" dirty="0">
                <a:solidFill>
                  <a:srgbClr val="212121"/>
                </a:solidFill>
                <a:effectLst/>
                <a:latin typeface="Courier New" panose="02070309020205020404" pitchFamily="49" charset="0"/>
              </a:rPr>
              <a:t>2 Peter 32 Paris</a:t>
            </a:r>
            <a:endParaRPr lang="en-US" dirty="0"/>
          </a:p>
        </p:txBody>
      </p:sp>
    </p:spTree>
    <p:extLst>
      <p:ext uri="{BB962C8B-B14F-4D97-AF65-F5344CB8AC3E}">
        <p14:creationId xmlns:p14="http://schemas.microsoft.com/office/powerpoint/2010/main" val="18533848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E0EE-41A8-5442-9C48-2E86B9003060}"/>
              </a:ext>
            </a:extLst>
          </p:cNvPr>
          <p:cNvSpPr>
            <a:spLocks noGrp="1"/>
          </p:cNvSpPr>
          <p:nvPr>
            <p:ph type="title"/>
          </p:nvPr>
        </p:nvSpPr>
        <p:spPr/>
        <p:txBody>
          <a:bodyPr/>
          <a:lstStyle/>
          <a:p>
            <a:r>
              <a:rPr lang="en-US" dirty="0"/>
              <a:t>Histograms w. </a:t>
            </a:r>
            <a:r>
              <a:rPr lang="en-US" dirty="0" err="1"/>
              <a:t>Matplot</a:t>
            </a:r>
            <a:r>
              <a:rPr lang="en-US" dirty="0"/>
              <a:t> lib</a:t>
            </a:r>
          </a:p>
        </p:txBody>
      </p:sp>
      <p:sp>
        <p:nvSpPr>
          <p:cNvPr id="4" name="Slide Number Placeholder 3">
            <a:extLst>
              <a:ext uri="{FF2B5EF4-FFF2-40B4-BE49-F238E27FC236}">
                <a16:creationId xmlns:a16="http://schemas.microsoft.com/office/drawing/2014/main" id="{6B54CD1E-2E6D-E741-BB3F-20FB4A51E35D}"/>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50</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B7D7032C-2187-9849-874F-6F27A1C6D1DB}"/>
              </a:ext>
            </a:extLst>
          </p:cNvPr>
          <p:cNvSpPr>
            <a:spLocks noGrp="1"/>
          </p:cNvSpPr>
          <p:nvPr>
            <p:ph type="body" sz="half" idx="2"/>
          </p:nvPr>
        </p:nvSpPr>
        <p:spPr/>
        <p:txBody>
          <a:bodyPr/>
          <a:lstStyle/>
          <a:p>
            <a:r>
              <a:rPr lang="en-US" dirty="0" err="1"/>
              <a:t>Plt.hist</a:t>
            </a:r>
            <a:r>
              <a:rPr lang="en-US" dirty="0"/>
              <a:t>(variable, bins, </a:t>
            </a:r>
            <a:r>
              <a:rPr lang="en-US" dirty="0" err="1"/>
              <a:t>facecolor</a:t>
            </a:r>
            <a:r>
              <a:rPr lang="en-US" dirty="0"/>
              <a:t>, alpha) </a:t>
            </a:r>
          </a:p>
        </p:txBody>
      </p:sp>
      <p:sp>
        <p:nvSpPr>
          <p:cNvPr id="6" name="Rectangle 5">
            <a:extLst>
              <a:ext uri="{FF2B5EF4-FFF2-40B4-BE49-F238E27FC236}">
                <a16:creationId xmlns:a16="http://schemas.microsoft.com/office/drawing/2014/main" id="{CDE2E390-C325-564A-B32A-51E5CCA85324}"/>
              </a:ext>
            </a:extLst>
          </p:cNvPr>
          <p:cNvSpPr/>
          <p:nvPr/>
        </p:nvSpPr>
        <p:spPr>
          <a:xfrm>
            <a:off x="664632" y="2091426"/>
            <a:ext cx="6335775" cy="4524315"/>
          </a:xfrm>
          <a:prstGeom prst="rect">
            <a:avLst/>
          </a:prstGeom>
          <a:solidFill>
            <a:schemeClr val="bg2">
              <a:lumMod val="90000"/>
            </a:schemeClr>
          </a:solidFill>
        </p:spPr>
        <p:txBody>
          <a:bodyPr wrap="square">
            <a:spAutoFit/>
          </a:bodyPr>
          <a:lstStyle/>
          <a:p>
            <a:r>
              <a:rPr lang="en-US" dirty="0">
                <a:solidFill>
                  <a:srgbClr val="000000"/>
                </a:solidFill>
                <a:latin typeface="Courier New" panose="02070309020205020404" pitchFamily="49" charset="0"/>
              </a:rPr>
              <a:t>import </a:t>
            </a:r>
            <a:r>
              <a:rPr lang="en-US" dirty="0" err="1">
                <a:solidFill>
                  <a:srgbClr val="000000"/>
                </a:solidFill>
                <a:latin typeface="Courier New" panose="02070309020205020404" pitchFamily="49" charset="0"/>
              </a:rPr>
              <a:t>matplotlib.pyplot</a:t>
            </a:r>
            <a:r>
              <a:rPr lang="en-US" dirty="0">
                <a:solidFill>
                  <a:srgbClr val="000000"/>
                </a:solidFill>
                <a:latin typeface="Courier New" panose="02070309020205020404" pitchFamily="49" charset="0"/>
              </a:rPr>
              <a:t> as </a:t>
            </a:r>
            <a:r>
              <a:rPr lang="en-US" dirty="0" err="1">
                <a:solidFill>
                  <a:srgbClr val="000000"/>
                </a:solidFill>
                <a:latin typeface="Courier New" panose="02070309020205020404" pitchFamily="49" charset="0"/>
              </a:rPr>
              <a:t>plt</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plt.figure</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figsize</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4</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8</a:t>
            </a:r>
            <a:r>
              <a:rPr lang="en-US" dirty="0">
                <a:solidFill>
                  <a:srgbClr val="000000"/>
                </a:solidFill>
                <a:latin typeface="Courier New" panose="02070309020205020404" pitchFamily="49" charset="0"/>
              </a:rPr>
              <a:t>))</a:t>
            </a:r>
          </a:p>
          <a:p>
            <a:endParaRPr lang="en-US" dirty="0">
              <a:solidFill>
                <a:srgbClr val="000000"/>
              </a:solidFill>
              <a:latin typeface="Courier New" panose="02070309020205020404" pitchFamily="49" charset="0"/>
            </a:endParaRPr>
          </a:p>
          <a:p>
            <a:r>
              <a:rPr lang="en-US" b="1" dirty="0" err="1">
                <a:solidFill>
                  <a:srgbClr val="000000"/>
                </a:solidFill>
                <a:latin typeface="Courier New" panose="02070309020205020404" pitchFamily="49" charset="0"/>
              </a:rPr>
              <a:t>plt.hist</a:t>
            </a:r>
            <a:r>
              <a:rPr lang="en-US" b="1" dirty="0">
                <a:solidFill>
                  <a:srgbClr val="000000"/>
                </a:solidFill>
                <a:latin typeface="Courier New" panose="02070309020205020404" pitchFamily="49" charset="0"/>
              </a:rPr>
              <a:t>(</a:t>
            </a:r>
            <a:r>
              <a:rPr lang="en-US" b="1" dirty="0" err="1">
                <a:solidFill>
                  <a:srgbClr val="000000"/>
                </a:solidFill>
                <a:latin typeface="Courier New" panose="02070309020205020404" pitchFamily="49" charset="0"/>
              </a:rPr>
              <a:t>abnb</a:t>
            </a:r>
            <a:r>
              <a:rPr lang="en-US" b="1" dirty="0">
                <a:solidFill>
                  <a:srgbClr val="000000"/>
                </a:solidFill>
                <a:latin typeface="Courier New" panose="02070309020205020404" pitchFamily="49" charset="0"/>
              </a:rPr>
              <a:t>[</a:t>
            </a:r>
            <a:r>
              <a:rPr lang="en-US" b="1" dirty="0">
                <a:solidFill>
                  <a:srgbClr val="A31515"/>
                </a:solidFill>
                <a:latin typeface="Courier New" panose="02070309020205020404" pitchFamily="49" charset="0"/>
              </a:rPr>
              <a:t>'</a:t>
            </a:r>
            <a:r>
              <a:rPr lang="en-US" b="1" dirty="0" err="1">
                <a:solidFill>
                  <a:srgbClr val="A31515"/>
                </a:solidFill>
                <a:latin typeface="Courier New" panose="02070309020205020404" pitchFamily="49" charset="0"/>
              </a:rPr>
              <a:t>number_of_reviews</a:t>
            </a:r>
            <a:r>
              <a:rPr lang="en-US" b="1" dirty="0">
                <a:solidFill>
                  <a:srgbClr val="A31515"/>
                </a:solidFill>
                <a:latin typeface="Courier New" panose="02070309020205020404" pitchFamily="49" charset="0"/>
              </a:rPr>
              <a:t>’</a:t>
            </a:r>
            <a:r>
              <a:rPr lang="en-US" b="1" dirty="0">
                <a:solidFill>
                  <a:srgbClr val="000000"/>
                </a:solidFill>
                <a:latin typeface="Courier New" panose="02070309020205020404" pitchFamily="49" charset="0"/>
              </a:rPr>
              <a:t>], </a:t>
            </a:r>
          </a:p>
          <a:p>
            <a:r>
              <a:rPr lang="en-US" b="1" dirty="0">
                <a:solidFill>
                  <a:srgbClr val="000000"/>
                </a:solidFill>
                <a:latin typeface="Courier New" panose="02070309020205020404" pitchFamily="49" charset="0"/>
              </a:rPr>
              <a:t>		bins=</a:t>
            </a:r>
            <a:r>
              <a:rPr lang="en-US" b="1" dirty="0">
                <a:solidFill>
                  <a:srgbClr val="09885A"/>
                </a:solidFill>
                <a:latin typeface="Courier New" panose="02070309020205020404" pitchFamily="49" charset="0"/>
              </a:rPr>
              <a:t>50</a:t>
            </a:r>
            <a:r>
              <a:rPr lang="en-US" b="1" dirty="0">
                <a:solidFill>
                  <a:srgbClr val="000000"/>
                </a:solidFill>
                <a:latin typeface="Courier New" panose="02070309020205020404" pitchFamily="49" charset="0"/>
              </a:rPr>
              <a:t>, </a:t>
            </a:r>
          </a:p>
          <a:p>
            <a:r>
              <a:rPr lang="en-US" b="1" dirty="0">
                <a:solidFill>
                  <a:srgbClr val="000000"/>
                </a:solidFill>
                <a:latin typeface="Courier New" panose="02070309020205020404" pitchFamily="49" charset="0"/>
              </a:rPr>
              <a:t>		</a:t>
            </a:r>
            <a:r>
              <a:rPr lang="en-US" b="1" dirty="0" err="1">
                <a:solidFill>
                  <a:srgbClr val="000000"/>
                </a:solidFill>
                <a:latin typeface="Courier New" panose="02070309020205020404" pitchFamily="49" charset="0"/>
              </a:rPr>
              <a:t>facecolor</a:t>
            </a:r>
            <a:r>
              <a:rPr lang="en-US" b="1" dirty="0">
                <a:solidFill>
                  <a:srgbClr val="000000"/>
                </a:solidFill>
                <a:latin typeface="Courier New" panose="02070309020205020404" pitchFamily="49" charset="0"/>
              </a:rPr>
              <a:t>=</a:t>
            </a:r>
            <a:r>
              <a:rPr lang="en-US" b="1" dirty="0">
                <a:solidFill>
                  <a:srgbClr val="A31515"/>
                </a:solidFill>
                <a:latin typeface="Courier New" panose="02070309020205020404" pitchFamily="49" charset="0"/>
              </a:rPr>
              <a:t>'blue’</a:t>
            </a:r>
            <a:r>
              <a:rPr lang="en-US" b="1" dirty="0">
                <a:solidFill>
                  <a:srgbClr val="000000"/>
                </a:solidFill>
                <a:latin typeface="Courier New" panose="02070309020205020404" pitchFamily="49" charset="0"/>
              </a:rPr>
              <a:t>, </a:t>
            </a:r>
          </a:p>
          <a:p>
            <a:r>
              <a:rPr lang="en-US" b="1" dirty="0">
                <a:solidFill>
                  <a:srgbClr val="000000"/>
                </a:solidFill>
                <a:latin typeface="Courier New" panose="02070309020205020404" pitchFamily="49" charset="0"/>
              </a:rPr>
              <a:t>		alpha=</a:t>
            </a:r>
            <a:r>
              <a:rPr lang="en-US" b="1" dirty="0">
                <a:solidFill>
                  <a:srgbClr val="09885A"/>
                </a:solidFill>
                <a:latin typeface="Courier New" panose="02070309020205020404" pitchFamily="49" charset="0"/>
              </a:rPr>
              <a:t>0.5</a:t>
            </a:r>
            <a:r>
              <a:rPr lang="en-US" b="1" dirty="0">
                <a:solidFill>
                  <a:srgbClr val="000000"/>
                </a:solidFill>
                <a:latin typeface="Courier New" panose="02070309020205020404" pitchFamily="49" charset="0"/>
              </a:rPr>
              <a:t>)</a:t>
            </a:r>
          </a:p>
          <a:p>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plt.title</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'Histogram, Number of Reviews ‘</a:t>
            </a:r>
            <a:r>
              <a:rPr lang="en-US" dirty="0">
                <a:solidFill>
                  <a:srgbClr val="000000"/>
                </a:solidFill>
                <a:latin typeface="Courier New" panose="02070309020205020404" pitchFamily="49" charset="0"/>
              </a:rPr>
              <a:t>)</a:t>
            </a:r>
          </a:p>
          <a:p>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plt.ylabel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'Count’</a:t>
            </a:r>
            <a:r>
              <a:rPr lang="en-US" dirty="0">
                <a:solidFill>
                  <a:srgbClr val="000000"/>
                </a:solidFill>
                <a:latin typeface="Courier New" panose="02070309020205020404" pitchFamily="49" charset="0"/>
              </a:rPr>
              <a:t>)</a:t>
            </a:r>
          </a:p>
          <a:p>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plt.xlabel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'Number of Reviews ‘</a:t>
            </a:r>
            <a:r>
              <a:rPr lang="en-US" dirty="0">
                <a:solidFill>
                  <a:srgbClr val="000000"/>
                </a:solidFill>
                <a:latin typeface="Courier New" panose="02070309020205020404" pitchFamily="49" charset="0"/>
              </a:rPr>
              <a:t>)</a:t>
            </a:r>
          </a:p>
          <a:p>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plt.show</a:t>
            </a:r>
            <a:r>
              <a:rPr lang="en-US" dirty="0">
                <a:solidFill>
                  <a:srgbClr val="000000"/>
                </a:solidFill>
                <a:latin typeface="Courier New" panose="02070309020205020404" pitchFamily="49" charset="0"/>
              </a:rPr>
              <a:t>()</a:t>
            </a:r>
          </a:p>
        </p:txBody>
      </p:sp>
      <p:sp>
        <p:nvSpPr>
          <p:cNvPr id="7" name="Right Brace 6">
            <a:extLst>
              <a:ext uri="{FF2B5EF4-FFF2-40B4-BE49-F238E27FC236}">
                <a16:creationId xmlns:a16="http://schemas.microsoft.com/office/drawing/2014/main" id="{18315EE7-35C5-AA4B-99D8-98463BE1F804}"/>
              </a:ext>
            </a:extLst>
          </p:cNvPr>
          <p:cNvSpPr/>
          <p:nvPr/>
        </p:nvSpPr>
        <p:spPr>
          <a:xfrm>
            <a:off x="5246752" y="2124635"/>
            <a:ext cx="219856" cy="2848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495A565-6E24-1044-B061-D1F60DFA905F}"/>
              </a:ext>
            </a:extLst>
          </p:cNvPr>
          <p:cNvSpPr/>
          <p:nvPr/>
        </p:nvSpPr>
        <p:spPr>
          <a:xfrm>
            <a:off x="5246752" y="2723719"/>
            <a:ext cx="219856" cy="2848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BFA6AC38-CA48-5643-BF5E-5E8ADD074BE5}"/>
              </a:ext>
            </a:extLst>
          </p:cNvPr>
          <p:cNvSpPr/>
          <p:nvPr/>
        </p:nvSpPr>
        <p:spPr>
          <a:xfrm>
            <a:off x="5482319" y="3316552"/>
            <a:ext cx="156492" cy="85167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919CCFAC-6882-D447-B2BF-DA05163F3E1A}"/>
              </a:ext>
            </a:extLst>
          </p:cNvPr>
          <p:cNvSpPr/>
          <p:nvPr/>
        </p:nvSpPr>
        <p:spPr>
          <a:xfrm>
            <a:off x="6669812" y="4619971"/>
            <a:ext cx="219856" cy="2848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FF266D76-3CF3-AB4B-AF40-6CD41A8FFF2B}"/>
              </a:ext>
            </a:extLst>
          </p:cNvPr>
          <p:cNvSpPr/>
          <p:nvPr/>
        </p:nvSpPr>
        <p:spPr>
          <a:xfrm>
            <a:off x="6669812" y="5043882"/>
            <a:ext cx="219856" cy="2848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93914353-B411-334A-A5D5-A57ABA08062F}"/>
              </a:ext>
            </a:extLst>
          </p:cNvPr>
          <p:cNvSpPr/>
          <p:nvPr/>
        </p:nvSpPr>
        <p:spPr>
          <a:xfrm>
            <a:off x="6669812" y="5606891"/>
            <a:ext cx="219856" cy="2848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30EEC750-C508-E84A-8249-F54F9A9E7DC6}"/>
              </a:ext>
            </a:extLst>
          </p:cNvPr>
          <p:cNvSpPr/>
          <p:nvPr/>
        </p:nvSpPr>
        <p:spPr>
          <a:xfrm>
            <a:off x="6669812" y="6163283"/>
            <a:ext cx="219856" cy="2848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2C04A0B-BDE4-3341-ADFE-5F07EC86067B}"/>
              </a:ext>
            </a:extLst>
          </p:cNvPr>
          <p:cNvCxnSpPr>
            <a:cxnSpLocks/>
          </p:cNvCxnSpPr>
          <p:nvPr/>
        </p:nvCxnSpPr>
        <p:spPr>
          <a:xfrm>
            <a:off x="5702175" y="2267041"/>
            <a:ext cx="15904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8F79412-EA83-3245-B6B8-6C8B584DBAAE}"/>
              </a:ext>
            </a:extLst>
          </p:cNvPr>
          <p:cNvCxnSpPr>
            <a:cxnSpLocks/>
          </p:cNvCxnSpPr>
          <p:nvPr/>
        </p:nvCxnSpPr>
        <p:spPr>
          <a:xfrm>
            <a:off x="5638811" y="2863000"/>
            <a:ext cx="1653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0C0A428-43B7-CB47-80F7-073975A99857}"/>
              </a:ext>
            </a:extLst>
          </p:cNvPr>
          <p:cNvCxnSpPr/>
          <p:nvPr/>
        </p:nvCxnSpPr>
        <p:spPr>
          <a:xfrm>
            <a:off x="5773425" y="3731607"/>
            <a:ext cx="1298232"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D1E1FD4-1C59-2A48-91D3-EC19F159FCA6}"/>
              </a:ext>
            </a:extLst>
          </p:cNvPr>
          <p:cNvSpPr txBox="1"/>
          <p:nvPr/>
        </p:nvSpPr>
        <p:spPr>
          <a:xfrm>
            <a:off x="7292622" y="2090200"/>
            <a:ext cx="3895106" cy="369332"/>
          </a:xfrm>
          <a:prstGeom prst="rect">
            <a:avLst/>
          </a:prstGeom>
          <a:noFill/>
        </p:spPr>
        <p:txBody>
          <a:bodyPr wrap="square" rtlCol="0">
            <a:spAutoFit/>
          </a:bodyPr>
          <a:lstStyle/>
          <a:p>
            <a:r>
              <a:rPr lang="en-US" dirty="0"/>
              <a:t>Import matplotlib’s pyplot submodule </a:t>
            </a:r>
          </a:p>
        </p:txBody>
      </p:sp>
      <p:sp>
        <p:nvSpPr>
          <p:cNvPr id="19" name="TextBox 18">
            <a:extLst>
              <a:ext uri="{FF2B5EF4-FFF2-40B4-BE49-F238E27FC236}">
                <a16:creationId xmlns:a16="http://schemas.microsoft.com/office/drawing/2014/main" id="{B2CE7481-26FC-E646-AD59-2CF2CC30A8BE}"/>
              </a:ext>
            </a:extLst>
          </p:cNvPr>
          <p:cNvSpPr txBox="1"/>
          <p:nvPr/>
        </p:nvSpPr>
        <p:spPr>
          <a:xfrm>
            <a:off x="7374576" y="2666302"/>
            <a:ext cx="4426665" cy="369332"/>
          </a:xfrm>
          <a:prstGeom prst="rect">
            <a:avLst/>
          </a:prstGeom>
          <a:noFill/>
        </p:spPr>
        <p:txBody>
          <a:bodyPr wrap="square" rtlCol="0">
            <a:spAutoFit/>
          </a:bodyPr>
          <a:lstStyle/>
          <a:p>
            <a:r>
              <a:rPr lang="en-US" dirty="0"/>
              <a:t>Controls the figure size length by height </a:t>
            </a:r>
          </a:p>
        </p:txBody>
      </p:sp>
      <p:sp>
        <p:nvSpPr>
          <p:cNvPr id="20" name="TextBox 19">
            <a:extLst>
              <a:ext uri="{FF2B5EF4-FFF2-40B4-BE49-F238E27FC236}">
                <a16:creationId xmlns:a16="http://schemas.microsoft.com/office/drawing/2014/main" id="{5A82F783-4496-C54C-9653-0928B23A89D2}"/>
              </a:ext>
            </a:extLst>
          </p:cNvPr>
          <p:cNvSpPr txBox="1"/>
          <p:nvPr/>
        </p:nvSpPr>
        <p:spPr>
          <a:xfrm>
            <a:off x="7374577" y="3100198"/>
            <a:ext cx="4426665" cy="1477328"/>
          </a:xfrm>
          <a:prstGeom prst="rect">
            <a:avLst/>
          </a:prstGeom>
          <a:noFill/>
        </p:spPr>
        <p:txBody>
          <a:bodyPr wrap="square" rtlCol="0">
            <a:spAutoFit/>
          </a:bodyPr>
          <a:lstStyle/>
          <a:p>
            <a:r>
              <a:rPr lang="en-US" dirty="0"/>
              <a:t>Histograms require</a:t>
            </a:r>
          </a:p>
          <a:p>
            <a:pPr marL="342900" indent="-342900">
              <a:buAutoNum type="arabicPeriod"/>
            </a:pPr>
            <a:r>
              <a:rPr lang="en-US" dirty="0"/>
              <a:t>Numeric data</a:t>
            </a:r>
          </a:p>
          <a:p>
            <a:pPr marL="342900" indent="-342900">
              <a:buAutoNum type="arabicPeriod"/>
            </a:pPr>
            <a:r>
              <a:rPr lang="en-US" dirty="0"/>
              <a:t>Number of bins </a:t>
            </a:r>
          </a:p>
          <a:p>
            <a:r>
              <a:rPr lang="en-US" dirty="0"/>
              <a:t>Options</a:t>
            </a:r>
          </a:p>
          <a:p>
            <a:r>
              <a:rPr lang="en-US" dirty="0"/>
              <a:t>3. Color &amp; 4. transparency </a:t>
            </a:r>
          </a:p>
        </p:txBody>
      </p:sp>
      <p:sp>
        <p:nvSpPr>
          <p:cNvPr id="21" name="TextBox 20">
            <a:extLst>
              <a:ext uri="{FF2B5EF4-FFF2-40B4-BE49-F238E27FC236}">
                <a16:creationId xmlns:a16="http://schemas.microsoft.com/office/drawing/2014/main" id="{94AD8256-3868-4448-9B4D-C01F9A3F770F}"/>
              </a:ext>
            </a:extLst>
          </p:cNvPr>
          <p:cNvSpPr txBox="1"/>
          <p:nvPr/>
        </p:nvSpPr>
        <p:spPr>
          <a:xfrm>
            <a:off x="7108797" y="4584416"/>
            <a:ext cx="4426665" cy="369332"/>
          </a:xfrm>
          <a:prstGeom prst="rect">
            <a:avLst/>
          </a:prstGeom>
          <a:noFill/>
        </p:spPr>
        <p:txBody>
          <a:bodyPr wrap="square" rtlCol="0">
            <a:spAutoFit/>
          </a:bodyPr>
          <a:lstStyle/>
          <a:p>
            <a:r>
              <a:rPr lang="en-US" dirty="0"/>
              <a:t>Title</a:t>
            </a:r>
          </a:p>
        </p:txBody>
      </p:sp>
      <p:sp>
        <p:nvSpPr>
          <p:cNvPr id="22" name="TextBox 21">
            <a:extLst>
              <a:ext uri="{FF2B5EF4-FFF2-40B4-BE49-F238E27FC236}">
                <a16:creationId xmlns:a16="http://schemas.microsoft.com/office/drawing/2014/main" id="{D2DA7FB4-4DC9-0045-B6C6-046DE70C53FD}"/>
              </a:ext>
            </a:extLst>
          </p:cNvPr>
          <p:cNvSpPr txBox="1"/>
          <p:nvPr/>
        </p:nvSpPr>
        <p:spPr>
          <a:xfrm>
            <a:off x="7108797" y="4960638"/>
            <a:ext cx="4426665" cy="369332"/>
          </a:xfrm>
          <a:prstGeom prst="rect">
            <a:avLst/>
          </a:prstGeom>
          <a:noFill/>
        </p:spPr>
        <p:txBody>
          <a:bodyPr wrap="square" rtlCol="0">
            <a:spAutoFit/>
          </a:bodyPr>
          <a:lstStyle/>
          <a:p>
            <a:r>
              <a:rPr lang="en-US" dirty="0"/>
              <a:t>Y-Axis Label</a:t>
            </a:r>
          </a:p>
        </p:txBody>
      </p:sp>
      <p:sp>
        <p:nvSpPr>
          <p:cNvPr id="23" name="TextBox 22">
            <a:extLst>
              <a:ext uri="{FF2B5EF4-FFF2-40B4-BE49-F238E27FC236}">
                <a16:creationId xmlns:a16="http://schemas.microsoft.com/office/drawing/2014/main" id="{330B7F34-896E-BE46-91DD-5E7AD685E267}"/>
              </a:ext>
            </a:extLst>
          </p:cNvPr>
          <p:cNvSpPr txBox="1"/>
          <p:nvPr/>
        </p:nvSpPr>
        <p:spPr>
          <a:xfrm>
            <a:off x="7108797" y="5522372"/>
            <a:ext cx="4426665" cy="369332"/>
          </a:xfrm>
          <a:prstGeom prst="rect">
            <a:avLst/>
          </a:prstGeom>
          <a:noFill/>
        </p:spPr>
        <p:txBody>
          <a:bodyPr wrap="square" rtlCol="0">
            <a:spAutoFit/>
          </a:bodyPr>
          <a:lstStyle/>
          <a:p>
            <a:r>
              <a:rPr lang="en-US" dirty="0"/>
              <a:t>X-Axis Label</a:t>
            </a:r>
          </a:p>
        </p:txBody>
      </p:sp>
      <p:sp>
        <p:nvSpPr>
          <p:cNvPr id="24" name="TextBox 23">
            <a:extLst>
              <a:ext uri="{FF2B5EF4-FFF2-40B4-BE49-F238E27FC236}">
                <a16:creationId xmlns:a16="http://schemas.microsoft.com/office/drawing/2014/main" id="{FD3D6891-F0C2-A24D-B74A-A92BB244160E}"/>
              </a:ext>
            </a:extLst>
          </p:cNvPr>
          <p:cNvSpPr txBox="1"/>
          <p:nvPr/>
        </p:nvSpPr>
        <p:spPr>
          <a:xfrm>
            <a:off x="7108796" y="6084106"/>
            <a:ext cx="4426665" cy="369332"/>
          </a:xfrm>
          <a:prstGeom prst="rect">
            <a:avLst/>
          </a:prstGeom>
          <a:noFill/>
        </p:spPr>
        <p:txBody>
          <a:bodyPr wrap="square" rtlCol="0">
            <a:spAutoFit/>
          </a:bodyPr>
          <a:lstStyle/>
          <a:p>
            <a:r>
              <a:rPr lang="en-US" dirty="0"/>
              <a:t>Display your plot </a:t>
            </a:r>
          </a:p>
        </p:txBody>
      </p:sp>
    </p:spTree>
    <p:extLst>
      <p:ext uri="{BB962C8B-B14F-4D97-AF65-F5344CB8AC3E}">
        <p14:creationId xmlns:p14="http://schemas.microsoft.com/office/powerpoint/2010/main" val="1391695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6BE3-8387-744D-9E08-6CCED8B382E1}"/>
              </a:ext>
            </a:extLst>
          </p:cNvPr>
          <p:cNvSpPr>
            <a:spLocks noGrp="1"/>
          </p:cNvSpPr>
          <p:nvPr>
            <p:ph type="title"/>
          </p:nvPr>
        </p:nvSpPr>
        <p:spPr/>
        <p:txBody>
          <a:bodyPr/>
          <a:lstStyle/>
          <a:p>
            <a:r>
              <a:rPr lang="en-US" dirty="0"/>
              <a:t>Boxplot</a:t>
            </a:r>
          </a:p>
        </p:txBody>
      </p:sp>
      <p:sp>
        <p:nvSpPr>
          <p:cNvPr id="4" name="Slide Number Placeholder 3">
            <a:extLst>
              <a:ext uri="{FF2B5EF4-FFF2-40B4-BE49-F238E27FC236}">
                <a16:creationId xmlns:a16="http://schemas.microsoft.com/office/drawing/2014/main" id="{2E205821-BA25-1648-B7F1-7FE7A2487FC8}"/>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51</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6544A99-D60B-0B43-8486-F2FF7A486BCA}"/>
              </a:ext>
            </a:extLst>
          </p:cNvPr>
          <p:cNvSpPr>
            <a:spLocks noGrp="1"/>
          </p:cNvSpPr>
          <p:nvPr>
            <p:ph type="body" sz="half" idx="2"/>
          </p:nvPr>
        </p:nvSpPr>
        <p:spPr/>
        <p:txBody>
          <a:bodyPr/>
          <a:lstStyle/>
          <a:p>
            <a:r>
              <a:rPr lang="en-US" dirty="0"/>
              <a:t>Distribution of data </a:t>
            </a:r>
          </a:p>
        </p:txBody>
      </p:sp>
      <p:pic>
        <p:nvPicPr>
          <p:cNvPr id="3074" name="Picture 2" descr="Illustration of box plot features">
            <a:extLst>
              <a:ext uri="{FF2B5EF4-FFF2-40B4-BE49-F238E27FC236}">
                <a16:creationId xmlns:a16="http://schemas.microsoft.com/office/drawing/2014/main" id="{011D6CF2-7D1D-814C-9920-673821AB0D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4633" y="2124635"/>
            <a:ext cx="4299914" cy="41449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C3B1628-72A2-7D43-A7E9-4BE553500B5C}"/>
              </a:ext>
            </a:extLst>
          </p:cNvPr>
          <p:cNvSpPr/>
          <p:nvPr/>
        </p:nvSpPr>
        <p:spPr>
          <a:xfrm>
            <a:off x="4964547" y="3407276"/>
            <a:ext cx="6668899" cy="2862322"/>
          </a:xfrm>
          <a:prstGeom prst="rect">
            <a:avLst/>
          </a:prstGeom>
          <a:solidFill>
            <a:schemeClr val="bg2">
              <a:lumMod val="90000"/>
            </a:schemeClr>
          </a:solidFill>
        </p:spPr>
        <p:txBody>
          <a:bodyPr wrap="square">
            <a:spAutoFit/>
          </a:bodyPr>
          <a:lstStyle/>
          <a:p>
            <a:r>
              <a:rPr lang="en-US" dirty="0">
                <a:solidFill>
                  <a:srgbClr val="008000"/>
                </a:solidFill>
                <a:latin typeface="Courier New" panose="02070309020205020404" pitchFamily="49" charset="0"/>
              </a:rPr>
              <a:t># -- </a:t>
            </a:r>
            <a:r>
              <a:rPr lang="en-US" dirty="0" err="1">
                <a:solidFill>
                  <a:srgbClr val="008000"/>
                </a:solidFill>
                <a:latin typeface="Courier New" panose="02070309020205020404" pitchFamily="49" charset="0"/>
              </a:rPr>
              <a:t>figsize</a:t>
            </a:r>
            <a:r>
              <a:rPr lang="en-US" dirty="0">
                <a:solidFill>
                  <a:srgbClr val="008000"/>
                </a:solidFill>
                <a:latin typeface="Courier New" panose="02070309020205020404" pitchFamily="49" charset="0"/>
              </a:rPr>
              <a:t>= (Width, Height) --</a:t>
            </a:r>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plt.figure</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figsize</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8</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5</a:t>
            </a:r>
            <a:r>
              <a:rPr lang="en-US" dirty="0">
                <a:solidFill>
                  <a:srgbClr val="000000"/>
                </a:solidFill>
                <a:latin typeface="Courier New" panose="02070309020205020404" pitchFamily="49" charset="0"/>
              </a:rPr>
              <a:t>))</a:t>
            </a:r>
          </a:p>
          <a:p>
            <a:br>
              <a:rPr lang="en-US" dirty="0">
                <a:solidFill>
                  <a:srgbClr val="000000"/>
                </a:solidFill>
                <a:latin typeface="Courier New" panose="02070309020205020404" pitchFamily="49" charset="0"/>
              </a:rPr>
            </a:br>
            <a:r>
              <a:rPr lang="en-US" dirty="0">
                <a:solidFill>
                  <a:srgbClr val="008000"/>
                </a:solidFill>
                <a:latin typeface="Courier New" panose="02070309020205020404" pitchFamily="49" charset="0"/>
              </a:rPr>
              <a:t># -- simple boxplot of number variable </a:t>
            </a:r>
            <a:endParaRPr lang="en-US" dirty="0">
              <a:solidFill>
                <a:srgbClr val="000000"/>
              </a:solidFill>
              <a:latin typeface="Courier New" panose="02070309020205020404" pitchFamily="49" charset="0"/>
            </a:endParaRPr>
          </a:p>
          <a:p>
            <a:r>
              <a:rPr lang="en-US" b="1" dirty="0" err="1">
                <a:solidFill>
                  <a:srgbClr val="000000"/>
                </a:solidFill>
                <a:latin typeface="Courier New" panose="02070309020205020404" pitchFamily="49" charset="0"/>
              </a:rPr>
              <a:t>plt.boxplot</a:t>
            </a:r>
            <a:r>
              <a:rPr lang="en-US" b="1" dirty="0">
                <a:solidFill>
                  <a:srgbClr val="000000"/>
                </a:solidFill>
                <a:latin typeface="Courier New" panose="02070309020205020404" pitchFamily="49" charset="0"/>
              </a:rPr>
              <a:t>(</a:t>
            </a:r>
            <a:r>
              <a:rPr lang="en-US" b="1" dirty="0" err="1">
                <a:solidFill>
                  <a:srgbClr val="000000"/>
                </a:solidFill>
                <a:latin typeface="Courier New" panose="02070309020205020404" pitchFamily="49" charset="0"/>
              </a:rPr>
              <a:t>abnb</a:t>
            </a:r>
            <a:r>
              <a:rPr lang="en-US" b="1" dirty="0">
                <a:solidFill>
                  <a:srgbClr val="000000"/>
                </a:solidFill>
                <a:latin typeface="Courier New" panose="02070309020205020404" pitchFamily="49" charset="0"/>
              </a:rPr>
              <a:t>[</a:t>
            </a:r>
            <a:r>
              <a:rPr lang="en-US" b="1" dirty="0">
                <a:solidFill>
                  <a:srgbClr val="A31515"/>
                </a:solidFill>
                <a:latin typeface="Courier New" panose="02070309020205020404" pitchFamily="49" charset="0"/>
              </a:rPr>
              <a:t>'</a:t>
            </a:r>
            <a:r>
              <a:rPr lang="en-US" b="1" dirty="0" err="1">
                <a:solidFill>
                  <a:srgbClr val="A31515"/>
                </a:solidFill>
                <a:latin typeface="Courier New" panose="02070309020205020404" pitchFamily="49" charset="0"/>
              </a:rPr>
              <a:t>number_of_reviews</a:t>
            </a:r>
            <a:r>
              <a:rPr lang="en-US" b="1" dirty="0">
                <a:solidFill>
                  <a:srgbClr val="A31515"/>
                </a:solidFill>
                <a:latin typeface="Courier New" panose="02070309020205020404" pitchFamily="49" charset="0"/>
              </a:rPr>
              <a:t>’</a:t>
            </a:r>
            <a:r>
              <a:rPr lang="en-US" b="1" dirty="0">
                <a:solidFill>
                  <a:srgbClr val="000000"/>
                </a:solidFill>
                <a:latin typeface="Courier New" panose="02070309020205020404" pitchFamily="49" charset="0"/>
              </a:rPr>
              <a:t>], 			 					            vert=</a:t>
            </a:r>
            <a:r>
              <a:rPr lang="en-US" b="1" dirty="0">
                <a:solidFill>
                  <a:srgbClr val="0000FF"/>
                </a:solidFill>
                <a:latin typeface="Courier New" panose="02070309020205020404" pitchFamily="49" charset="0"/>
              </a:rPr>
              <a:t>False</a:t>
            </a:r>
            <a:r>
              <a:rPr lang="en-US" b="1"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plt.title</a:t>
            </a:r>
            <a:r>
              <a:rPr lang="en-US" dirty="0">
                <a:solidFill>
                  <a:srgbClr val="000000"/>
                </a:solidFill>
                <a:latin typeface="Courier New" panose="02070309020205020404" pitchFamily="49" charset="0"/>
              </a:rPr>
              <a:t> (</a:t>
            </a:r>
            <a:r>
              <a:rPr lang="en-US" dirty="0">
                <a:solidFill>
                  <a:srgbClr val="A31515"/>
                </a:solidFill>
                <a:latin typeface="Courier New" panose="02070309020205020404" pitchFamily="49" charset="0"/>
              </a:rPr>
              <a:t>'Boxplot, Number of Reviews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plt.ylabel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'Number of Reviews'</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plt.xlabel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'Count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plt.show</a:t>
            </a:r>
            <a:r>
              <a:rPr lang="en-US" dirty="0">
                <a:solidFill>
                  <a:srgbClr val="000000"/>
                </a:solidFill>
                <a:latin typeface="Courier New" panose="02070309020205020404" pitchFamily="49" charset="0"/>
              </a:rPr>
              <a:t>()</a:t>
            </a:r>
          </a:p>
        </p:txBody>
      </p:sp>
      <p:pic>
        <p:nvPicPr>
          <p:cNvPr id="3076" name="Picture 4">
            <a:extLst>
              <a:ext uri="{FF2B5EF4-FFF2-40B4-BE49-F238E27FC236}">
                <a16:creationId xmlns:a16="http://schemas.microsoft.com/office/drawing/2014/main" id="{B7FA0D0C-FE8C-7F47-80DC-FE080CFC4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911" y="424797"/>
            <a:ext cx="619760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996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A6BA-2996-AD62-874F-E4C056CC24CD}"/>
              </a:ext>
            </a:extLst>
          </p:cNvPr>
          <p:cNvSpPr>
            <a:spLocks noGrp="1"/>
          </p:cNvSpPr>
          <p:nvPr>
            <p:ph type="title"/>
          </p:nvPr>
        </p:nvSpPr>
        <p:spPr>
          <a:xfrm>
            <a:off x="507407" y="2571750"/>
            <a:ext cx="4340352" cy="1162050"/>
          </a:xfrm>
        </p:spPr>
        <p:txBody>
          <a:bodyPr anchor="b">
            <a:normAutofit/>
          </a:bodyPr>
          <a:lstStyle/>
          <a:p>
            <a:r>
              <a:rPr lang="en-US" dirty="0"/>
              <a:t>Bar Chart = Two Step</a:t>
            </a:r>
          </a:p>
        </p:txBody>
      </p:sp>
      <p:sp>
        <p:nvSpPr>
          <p:cNvPr id="5" name="Text Placeholder 4">
            <a:extLst>
              <a:ext uri="{FF2B5EF4-FFF2-40B4-BE49-F238E27FC236}">
                <a16:creationId xmlns:a16="http://schemas.microsoft.com/office/drawing/2014/main" id="{A7335CDE-DDD6-83A7-8472-CDC87017F1A9}"/>
              </a:ext>
            </a:extLst>
          </p:cNvPr>
          <p:cNvSpPr>
            <a:spLocks noGrp="1"/>
          </p:cNvSpPr>
          <p:nvPr>
            <p:ph type="body" sz="half" idx="2"/>
          </p:nvPr>
        </p:nvSpPr>
        <p:spPr>
          <a:xfrm>
            <a:off x="508124" y="3733801"/>
            <a:ext cx="4340352" cy="2392363"/>
          </a:xfrm>
        </p:spPr>
        <p:txBody>
          <a:bodyPr>
            <a:normAutofit/>
          </a:bodyPr>
          <a:lstStyle/>
          <a:p>
            <a:r>
              <a:rPr lang="en-US" sz="2800" dirty="0" err="1">
                <a:latin typeface="Courier New" panose="02070309020205020404" pitchFamily="49" charset="0"/>
                <a:cs typeface="Courier New" panose="02070309020205020404" pitchFamily="49" charset="0"/>
              </a:rPr>
              <a:t>plt.bar</a:t>
            </a:r>
            <a:r>
              <a:rPr lang="en-US" sz="2800" dirty="0">
                <a:latin typeface="Courier New" panose="02070309020205020404" pitchFamily="49" charset="0"/>
                <a:cs typeface="Courier New" panose="02070309020205020404" pitchFamily="49" charset="0"/>
              </a:rPr>
              <a:t>(x, height, width=0.8, bottom=None,) </a:t>
            </a:r>
          </a:p>
          <a:p>
            <a:endParaRPr lang="en-US" dirty="0"/>
          </a:p>
        </p:txBody>
      </p:sp>
      <p:graphicFrame>
        <p:nvGraphicFramePr>
          <p:cNvPr id="7" name="Content Placeholder 2">
            <a:extLst>
              <a:ext uri="{FF2B5EF4-FFF2-40B4-BE49-F238E27FC236}">
                <a16:creationId xmlns:a16="http://schemas.microsoft.com/office/drawing/2014/main" id="{CA4B4903-7CEF-8050-077D-FC2B78CE37DB}"/>
              </a:ext>
            </a:extLst>
          </p:cNvPr>
          <p:cNvGraphicFramePr>
            <a:graphicFrameLocks noGrp="1"/>
          </p:cNvGraphicFramePr>
          <p:nvPr>
            <p:ph idx="1"/>
            <p:extLst>
              <p:ext uri="{D42A27DB-BD31-4B8C-83A1-F6EECF244321}">
                <p14:modId xmlns:p14="http://schemas.microsoft.com/office/powerpoint/2010/main" val="2751339462"/>
              </p:ext>
            </p:extLst>
          </p:nvPr>
        </p:nvGraphicFramePr>
        <p:xfrm>
          <a:off x="5558368" y="273051"/>
          <a:ext cx="6129865"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hidden="1">
            <a:extLst>
              <a:ext uri="{FF2B5EF4-FFF2-40B4-BE49-F238E27FC236}">
                <a16:creationId xmlns:a16="http://schemas.microsoft.com/office/drawing/2014/main" id="{F7C2A803-3A36-8DE7-D737-B8BFD585F842}"/>
              </a:ext>
            </a:extLst>
          </p:cNvPr>
          <p:cNvSpPr>
            <a:spLocks noGrp="1"/>
          </p:cNvSpPr>
          <p:nvPr>
            <p:ph type="sldNum" sz="quarter" idx="4294967295"/>
          </p:nvPr>
        </p:nvSpPr>
        <p:spPr>
          <a:xfrm>
            <a:off x="11074400" y="242235"/>
            <a:ext cx="738717" cy="365125"/>
          </a:xfrm>
        </p:spPr>
        <p:txBody>
          <a:bodyPr/>
          <a:lstStyle/>
          <a:p>
            <a:pPr>
              <a:spcAft>
                <a:spcPts val="600"/>
              </a:spcAft>
            </a:pPr>
            <a:fld id="{02456A73-CB17-B748-BD2A-A20F5DD59EC7}" type="slidenum">
              <a:rPr lang="en-US" smtClean="0">
                <a:solidFill>
                  <a:srgbClr val="FFFFFF"/>
                </a:solidFill>
                <a:latin typeface="Franklin Gothic Book"/>
              </a:rPr>
              <a:pPr>
                <a:spcAft>
                  <a:spcPts val="600"/>
                </a:spcAft>
              </a:pPr>
              <a:t>52</a:t>
            </a:fld>
            <a:endParaRPr lang="en-US">
              <a:solidFill>
                <a:srgbClr val="FFFFFF"/>
              </a:solidFill>
              <a:latin typeface="Franklin Gothic Book"/>
            </a:endParaRPr>
          </a:p>
        </p:txBody>
      </p:sp>
    </p:spTree>
    <p:extLst>
      <p:ext uri="{BB962C8B-B14F-4D97-AF65-F5344CB8AC3E}">
        <p14:creationId xmlns:p14="http://schemas.microsoft.com/office/powerpoint/2010/main" val="1282766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7918-91A1-F74F-A3E9-13FC867BA9C5}"/>
              </a:ext>
            </a:extLst>
          </p:cNvPr>
          <p:cNvSpPr>
            <a:spLocks noGrp="1"/>
          </p:cNvSpPr>
          <p:nvPr>
            <p:ph type="title"/>
          </p:nvPr>
        </p:nvSpPr>
        <p:spPr/>
        <p:txBody>
          <a:bodyPr/>
          <a:lstStyle/>
          <a:p>
            <a:r>
              <a:rPr lang="en-US" dirty="0"/>
              <a:t>Bar Chart = Two Step</a:t>
            </a:r>
          </a:p>
        </p:txBody>
      </p:sp>
      <p:sp>
        <p:nvSpPr>
          <p:cNvPr id="4" name="Slide Number Placeholder 3">
            <a:extLst>
              <a:ext uri="{FF2B5EF4-FFF2-40B4-BE49-F238E27FC236}">
                <a16:creationId xmlns:a16="http://schemas.microsoft.com/office/drawing/2014/main" id="{96D25F51-9EDF-1045-B124-7841CD828660}"/>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53</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DA77C26D-7A89-4540-868E-423B0FFC3607}"/>
              </a:ext>
            </a:extLst>
          </p:cNvPr>
          <p:cNvSpPr>
            <a:spLocks noGrp="1"/>
          </p:cNvSpPr>
          <p:nvPr>
            <p:ph type="body" sz="half" idx="2"/>
          </p:nvPr>
        </p:nvSpPr>
        <p:spPr/>
        <p:txBody>
          <a:bodyPr/>
          <a:lstStyle/>
          <a:p>
            <a:r>
              <a:rPr lang="en-US" dirty="0" err="1"/>
              <a:t>plt.bar</a:t>
            </a:r>
            <a:r>
              <a:rPr lang="en-US" dirty="0"/>
              <a:t>(</a:t>
            </a:r>
            <a:r>
              <a:rPr lang="en-US" i="1" dirty="0"/>
              <a:t>x</a:t>
            </a:r>
            <a:r>
              <a:rPr lang="en-US" dirty="0"/>
              <a:t>, </a:t>
            </a:r>
            <a:r>
              <a:rPr lang="en-US" i="1" dirty="0"/>
              <a:t>height</a:t>
            </a:r>
            <a:r>
              <a:rPr lang="en-US" dirty="0"/>
              <a:t>, </a:t>
            </a:r>
            <a:r>
              <a:rPr lang="en-US" i="1" dirty="0"/>
              <a:t>width=0.8</a:t>
            </a:r>
            <a:r>
              <a:rPr lang="en-US" dirty="0"/>
              <a:t>, </a:t>
            </a:r>
            <a:r>
              <a:rPr lang="en-US" i="1" dirty="0"/>
              <a:t>bottom=None</a:t>
            </a:r>
            <a:r>
              <a:rPr lang="en-US" dirty="0"/>
              <a:t>,) </a:t>
            </a:r>
          </a:p>
        </p:txBody>
      </p:sp>
      <p:sp>
        <p:nvSpPr>
          <p:cNvPr id="6" name="Rectangle 5">
            <a:extLst>
              <a:ext uri="{FF2B5EF4-FFF2-40B4-BE49-F238E27FC236}">
                <a16:creationId xmlns:a16="http://schemas.microsoft.com/office/drawing/2014/main" id="{3B79504C-A514-2E40-9382-5B8B2AC6F3B1}"/>
              </a:ext>
            </a:extLst>
          </p:cNvPr>
          <p:cNvSpPr/>
          <p:nvPr/>
        </p:nvSpPr>
        <p:spPr>
          <a:xfrm>
            <a:off x="664632" y="1645273"/>
            <a:ext cx="11324168" cy="2308324"/>
          </a:xfrm>
          <a:prstGeom prst="rect">
            <a:avLst/>
          </a:prstGeom>
          <a:solidFill>
            <a:schemeClr val="bg2">
              <a:lumMod val="90000"/>
            </a:schemeClr>
          </a:solidFill>
        </p:spPr>
        <p:txBody>
          <a:bodyPr wrap="square">
            <a:spAutoFit/>
          </a:bodyPr>
          <a:lstStyle/>
          <a:p>
            <a:r>
              <a:rPr lang="en-US" dirty="0">
                <a:solidFill>
                  <a:srgbClr val="008000"/>
                </a:solidFill>
                <a:latin typeface="Courier New" panose="02070309020205020404" pitchFamily="49" charset="0"/>
              </a:rPr>
              <a:t># -- first summarize, create a result set -- </a:t>
            </a:r>
            <a:endParaRPr lang="en-US" dirty="0">
              <a:solidFill>
                <a:srgbClr val="000000"/>
              </a:solidFill>
              <a:latin typeface="Courier New" panose="02070309020205020404" pitchFamily="49" charset="0"/>
            </a:endParaRPr>
          </a:p>
          <a:p>
            <a:r>
              <a:rPr lang="en-US" b="1" dirty="0">
                <a:solidFill>
                  <a:srgbClr val="000000"/>
                </a:solidFill>
                <a:latin typeface="Courier New" panose="02070309020205020404" pitchFamily="49" charset="0"/>
              </a:rPr>
              <a:t>res1</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abnb.groupby</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neighbourhood</a:t>
            </a:r>
            <a:r>
              <a:rPr lang="en-US" dirty="0">
                <a:solidFill>
                  <a:srgbClr val="A31515"/>
                </a:solidFill>
                <a:latin typeface="Courier New" panose="02070309020205020404" pitchFamily="49" charset="0"/>
              </a:rPr>
              <a:t>'</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'price'</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agg</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'mean’</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reset_index</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 turn group by index into a variable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.rename(columns={</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price'</a:t>
            </a:r>
            <a:r>
              <a:rPr lang="en-US" dirty="0" err="1">
                <a:solidFill>
                  <a:srgbClr val="000000"/>
                </a:solidFill>
                <a:latin typeface="Courier New" panose="02070309020205020404" pitchFamily="49" charset="0"/>
              </a:rPr>
              <a:t>:</a:t>
            </a:r>
            <a:r>
              <a:rPr lang="en-US" dirty="0" err="1">
                <a:solidFill>
                  <a:srgbClr val="A31515"/>
                </a:solidFill>
                <a:latin typeface="Courier New" panose="02070309020205020404" pitchFamily="49" charset="0"/>
              </a:rPr>
              <a:t>'mean</a:t>
            </a:r>
            <a:r>
              <a:rPr lang="en-US" dirty="0">
                <a:solidFill>
                  <a:srgbClr val="A31515"/>
                </a:solidFill>
                <a:latin typeface="Courier New" panose="02070309020205020404" pitchFamily="49" charset="0"/>
              </a:rPr>
              <a:t> price’</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 rename column to something useful.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sort_values</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'mean price'</a:t>
            </a:r>
            <a:r>
              <a:rPr lang="en-US" dirty="0">
                <a:solidFill>
                  <a:srgbClr val="000000"/>
                </a:solidFill>
                <a:latin typeface="Courier New" panose="02070309020205020404" pitchFamily="49" charset="0"/>
              </a:rPr>
              <a:t>], ascending = </a:t>
            </a:r>
            <a:r>
              <a:rPr lang="en-US" dirty="0">
                <a:solidFill>
                  <a:srgbClr val="0000FF"/>
                </a:solidFill>
                <a:latin typeface="Courier New" panose="02070309020205020404" pitchFamily="49" charset="0"/>
              </a:rPr>
              <a:t>False</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 sort the bars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r>
              <a:rPr lang="en-US" b="1" dirty="0">
                <a:solidFill>
                  <a:srgbClr val="000000"/>
                </a:solidFill>
                <a:latin typeface="Courier New" panose="02070309020205020404" pitchFamily="49" charset="0"/>
              </a:rPr>
              <a:t>res1.head()</a:t>
            </a:r>
            <a:br>
              <a:rPr lang="en-US" dirty="0">
                <a:solidFill>
                  <a:srgbClr val="000000"/>
                </a:solidFill>
                <a:latin typeface="Courier New" panose="02070309020205020404" pitchFamily="49" charset="0"/>
              </a:rPr>
            </a:br>
            <a:endParaRPr lang="en-US" dirty="0">
              <a:solidFill>
                <a:srgbClr val="000000"/>
              </a:solidFill>
              <a:latin typeface="Courier New" panose="02070309020205020404" pitchFamily="49" charset="0"/>
            </a:endParaRPr>
          </a:p>
        </p:txBody>
      </p:sp>
      <p:sp>
        <p:nvSpPr>
          <p:cNvPr id="7" name="Rectangle 6">
            <a:extLst>
              <a:ext uri="{FF2B5EF4-FFF2-40B4-BE49-F238E27FC236}">
                <a16:creationId xmlns:a16="http://schemas.microsoft.com/office/drawing/2014/main" id="{4170F18B-AB93-F144-B836-454A9449008C}"/>
              </a:ext>
            </a:extLst>
          </p:cNvPr>
          <p:cNvSpPr/>
          <p:nvPr/>
        </p:nvSpPr>
        <p:spPr>
          <a:xfrm>
            <a:off x="664632" y="3694616"/>
            <a:ext cx="7158568" cy="2585323"/>
          </a:xfrm>
          <a:prstGeom prst="rect">
            <a:avLst/>
          </a:prstGeom>
          <a:solidFill>
            <a:schemeClr val="accent5">
              <a:lumMod val="20000"/>
              <a:lumOff val="80000"/>
            </a:schemeClr>
          </a:solidFill>
        </p:spPr>
        <p:txBody>
          <a:bodyPr wrap="square">
            <a:spAutoFit/>
          </a:bodyPr>
          <a:lstStyle/>
          <a:p>
            <a:r>
              <a:rPr lang="en-US" dirty="0">
                <a:solidFill>
                  <a:srgbClr val="008000"/>
                </a:solidFill>
                <a:latin typeface="Courier New" panose="02070309020205020404" pitchFamily="49" charset="0"/>
              </a:rPr>
              <a:t># -- then plot -- </a:t>
            </a:r>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plt.figure</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figsize</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10</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5</a:t>
            </a:r>
            <a:r>
              <a:rPr lang="en-US" dirty="0">
                <a:solidFill>
                  <a:srgbClr val="000000"/>
                </a:solidFill>
                <a:latin typeface="Courier New" panose="02070309020205020404" pitchFamily="49" charset="0"/>
              </a:rPr>
              <a:t>))</a:t>
            </a:r>
          </a:p>
          <a:p>
            <a:r>
              <a:rPr lang="en-US" dirty="0">
                <a:solidFill>
                  <a:srgbClr val="008000"/>
                </a:solidFill>
                <a:latin typeface="Courier New" panose="02070309020205020404" pitchFamily="49" charset="0"/>
              </a:rPr>
              <a:t># -- bar plot --</a:t>
            </a:r>
            <a:endParaRPr lang="en-US" dirty="0">
              <a:solidFill>
                <a:srgbClr val="000000"/>
              </a:solidFill>
              <a:latin typeface="Courier New" panose="02070309020205020404" pitchFamily="49" charset="0"/>
            </a:endParaRPr>
          </a:p>
          <a:p>
            <a:r>
              <a:rPr lang="en-US" b="1" dirty="0" err="1">
                <a:solidFill>
                  <a:srgbClr val="000000"/>
                </a:solidFill>
                <a:latin typeface="Courier New" panose="02070309020205020404" pitchFamily="49" charset="0"/>
              </a:rPr>
              <a:t>plt.bar</a:t>
            </a:r>
            <a:r>
              <a:rPr lang="en-US" b="1" dirty="0">
                <a:solidFill>
                  <a:srgbClr val="000000"/>
                </a:solidFill>
                <a:latin typeface="Courier New" panose="02070309020205020404" pitchFamily="49" charset="0"/>
              </a:rPr>
              <a:t>(res1[</a:t>
            </a:r>
            <a:r>
              <a:rPr lang="en-US" b="1" dirty="0">
                <a:solidFill>
                  <a:srgbClr val="A31515"/>
                </a:solidFill>
                <a:latin typeface="Courier New" panose="02070309020205020404" pitchFamily="49" charset="0"/>
              </a:rPr>
              <a:t>'</a:t>
            </a:r>
            <a:r>
              <a:rPr lang="en-US" b="1" dirty="0" err="1">
                <a:solidFill>
                  <a:srgbClr val="A31515"/>
                </a:solidFill>
                <a:latin typeface="Courier New" panose="02070309020205020404" pitchFamily="49" charset="0"/>
              </a:rPr>
              <a:t>neighbourhood</a:t>
            </a:r>
            <a:r>
              <a:rPr lang="en-US" b="1" dirty="0">
                <a:solidFill>
                  <a:srgbClr val="A31515"/>
                </a:solidFill>
                <a:latin typeface="Courier New" panose="02070309020205020404" pitchFamily="49" charset="0"/>
              </a:rPr>
              <a:t>'</a:t>
            </a:r>
            <a:r>
              <a:rPr lang="en-US" b="1" dirty="0">
                <a:solidFill>
                  <a:srgbClr val="000000"/>
                </a:solidFill>
                <a:latin typeface="Courier New" panose="02070309020205020404" pitchFamily="49" charset="0"/>
              </a:rPr>
              <a:t>], res1[</a:t>
            </a:r>
            <a:r>
              <a:rPr lang="en-US" b="1" dirty="0">
                <a:solidFill>
                  <a:srgbClr val="A31515"/>
                </a:solidFill>
                <a:latin typeface="Courier New" panose="02070309020205020404" pitchFamily="49" charset="0"/>
              </a:rPr>
              <a:t>'mean price'</a:t>
            </a:r>
            <a:r>
              <a:rPr lang="en-US" b="1"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plt.title</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Barchart</a:t>
            </a:r>
            <a:r>
              <a:rPr lang="en-US" dirty="0">
                <a:solidFill>
                  <a:srgbClr val="A31515"/>
                </a:solidFill>
                <a:latin typeface="Courier New" panose="02070309020205020404" pitchFamily="49" charset="0"/>
              </a:rPr>
              <a:t>, mean price by neighborhood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plt.ylabel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'mean price per night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plt.xlabel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'neighborhood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plt.xticks</a:t>
            </a:r>
            <a:r>
              <a:rPr lang="en-US" dirty="0">
                <a:solidFill>
                  <a:srgbClr val="000000"/>
                </a:solidFill>
                <a:latin typeface="Courier New" panose="02070309020205020404" pitchFamily="49" charset="0"/>
              </a:rPr>
              <a:t>(rotation=</a:t>
            </a:r>
            <a:r>
              <a:rPr lang="en-US" dirty="0">
                <a:solidFill>
                  <a:srgbClr val="09885A"/>
                </a:solidFill>
                <a:latin typeface="Courier New" panose="02070309020205020404" pitchFamily="49" charset="0"/>
              </a:rPr>
              <a:t>90</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plt.show</a:t>
            </a:r>
            <a:r>
              <a:rPr lang="en-US" dirty="0">
                <a:solidFill>
                  <a:srgbClr val="000000"/>
                </a:solidFill>
                <a:latin typeface="Courier New" panose="02070309020205020404" pitchFamily="49" charset="0"/>
              </a:rPr>
              <a:t>()</a:t>
            </a:r>
          </a:p>
        </p:txBody>
      </p:sp>
      <p:pic>
        <p:nvPicPr>
          <p:cNvPr id="4098" name="Picture 2">
            <a:extLst>
              <a:ext uri="{FF2B5EF4-FFF2-40B4-BE49-F238E27FC236}">
                <a16:creationId xmlns:a16="http://schemas.microsoft.com/office/drawing/2014/main" id="{0AF310BB-6019-F646-BE4B-9FF52D309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0074" y="3559511"/>
            <a:ext cx="4203208" cy="3056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5078-8AD7-A244-AE55-37E754C37797}"/>
              </a:ext>
            </a:extLst>
          </p:cNvPr>
          <p:cNvSpPr>
            <a:spLocks noGrp="1"/>
          </p:cNvSpPr>
          <p:nvPr>
            <p:ph type="title"/>
          </p:nvPr>
        </p:nvSpPr>
        <p:spPr/>
        <p:txBody>
          <a:bodyPr/>
          <a:lstStyle/>
          <a:p>
            <a:r>
              <a:rPr lang="en-US" dirty="0"/>
              <a:t>Scatter Plot</a:t>
            </a:r>
          </a:p>
        </p:txBody>
      </p:sp>
      <p:sp>
        <p:nvSpPr>
          <p:cNvPr id="4" name="Slide Number Placeholder 3">
            <a:extLst>
              <a:ext uri="{FF2B5EF4-FFF2-40B4-BE49-F238E27FC236}">
                <a16:creationId xmlns:a16="http://schemas.microsoft.com/office/drawing/2014/main" id="{E357973B-E63B-034B-BD87-40003430323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54</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19181045-266B-9542-9DAB-D500AC12F286}"/>
              </a:ext>
            </a:extLst>
          </p:cNvPr>
          <p:cNvSpPr>
            <a:spLocks noGrp="1"/>
          </p:cNvSpPr>
          <p:nvPr>
            <p:ph type="body" sz="half" idx="2"/>
          </p:nvPr>
        </p:nvSpPr>
        <p:spPr/>
        <p:txBody>
          <a:bodyPr/>
          <a:lstStyle/>
          <a:p>
            <a:r>
              <a:rPr lang="en-US" dirty="0" err="1"/>
              <a:t>plt.scatter</a:t>
            </a:r>
            <a:r>
              <a:rPr lang="en-US" dirty="0"/>
              <a:t>(</a:t>
            </a:r>
            <a:r>
              <a:rPr lang="en-US" i="1" dirty="0"/>
              <a:t>x</a:t>
            </a:r>
            <a:r>
              <a:rPr lang="en-US" dirty="0"/>
              <a:t>, </a:t>
            </a:r>
            <a:r>
              <a:rPr lang="en-US" i="1" dirty="0"/>
              <a:t>y</a:t>
            </a:r>
            <a:r>
              <a:rPr lang="en-US" dirty="0"/>
              <a:t>, </a:t>
            </a:r>
            <a:r>
              <a:rPr lang="en-US" i="1" dirty="0"/>
              <a:t>s=None</a:t>
            </a:r>
            <a:r>
              <a:rPr lang="en-US" dirty="0"/>
              <a:t>, </a:t>
            </a:r>
            <a:r>
              <a:rPr lang="en-US" i="1" dirty="0"/>
              <a:t>c=None</a:t>
            </a:r>
            <a:r>
              <a:rPr lang="en-US" dirty="0"/>
              <a:t>, </a:t>
            </a:r>
            <a:r>
              <a:rPr lang="en-US" i="1" dirty="0"/>
              <a:t>marker=None</a:t>
            </a:r>
            <a:r>
              <a:rPr lang="en-US" dirty="0"/>
              <a:t>, </a:t>
            </a:r>
            <a:r>
              <a:rPr lang="en-US" i="1" dirty="0" err="1"/>
              <a:t>cmap</a:t>
            </a:r>
            <a:r>
              <a:rPr lang="en-US" i="1" dirty="0"/>
              <a:t>=None)</a:t>
            </a:r>
            <a:endParaRPr lang="en-US" dirty="0"/>
          </a:p>
        </p:txBody>
      </p:sp>
      <p:sp>
        <p:nvSpPr>
          <p:cNvPr id="6" name="Rectangle 5">
            <a:extLst>
              <a:ext uri="{FF2B5EF4-FFF2-40B4-BE49-F238E27FC236}">
                <a16:creationId xmlns:a16="http://schemas.microsoft.com/office/drawing/2014/main" id="{5829576A-F340-FE43-A0F6-3ECFAB4B01C9}"/>
              </a:ext>
            </a:extLst>
          </p:cNvPr>
          <p:cNvSpPr/>
          <p:nvPr/>
        </p:nvSpPr>
        <p:spPr>
          <a:xfrm>
            <a:off x="859437" y="1949726"/>
            <a:ext cx="9468786" cy="2585323"/>
          </a:xfrm>
          <a:prstGeom prst="rect">
            <a:avLst/>
          </a:prstGeom>
          <a:solidFill>
            <a:schemeClr val="accent5">
              <a:lumMod val="20000"/>
              <a:lumOff val="80000"/>
            </a:schemeClr>
          </a:solidFill>
        </p:spPr>
        <p:txBody>
          <a:bodyPr wrap="square">
            <a:spAutoFit/>
          </a:bodyPr>
          <a:lstStyle/>
          <a:p>
            <a:r>
              <a:rPr lang="en-US" dirty="0">
                <a:solidFill>
                  <a:srgbClr val="008000"/>
                </a:solidFill>
                <a:latin typeface="Courier New" panose="02070309020205020404" pitchFamily="49" charset="0"/>
              </a:rPr>
              <a:t># -- then plot -- </a:t>
            </a:r>
            <a:endParaRPr lang="en-US"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plt.figure</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figsize</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10</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5</a:t>
            </a:r>
            <a:r>
              <a:rPr lang="en-US" dirty="0">
                <a:solidFill>
                  <a:srgbClr val="000000"/>
                </a:solidFill>
                <a:latin typeface="Courier New" panose="02070309020205020404" pitchFamily="49" charset="0"/>
              </a:rPr>
              <a:t>))</a:t>
            </a:r>
          </a:p>
          <a:p>
            <a:r>
              <a:rPr lang="en-US" dirty="0">
                <a:solidFill>
                  <a:srgbClr val="008000"/>
                </a:solidFill>
                <a:latin typeface="Courier New" panose="02070309020205020404" pitchFamily="49" charset="0"/>
              </a:rPr>
              <a:t># -- scatter plot --</a:t>
            </a:r>
            <a:endParaRPr lang="en-US" dirty="0">
              <a:solidFill>
                <a:srgbClr val="000000"/>
              </a:solidFill>
              <a:latin typeface="Courier New" panose="02070309020205020404" pitchFamily="49" charset="0"/>
            </a:endParaRPr>
          </a:p>
          <a:p>
            <a:r>
              <a:rPr lang="en-US" b="1" dirty="0" err="1">
                <a:solidFill>
                  <a:srgbClr val="000000"/>
                </a:solidFill>
                <a:latin typeface="Courier New" panose="02070309020205020404" pitchFamily="49" charset="0"/>
              </a:rPr>
              <a:t>plt.scatter</a:t>
            </a:r>
            <a:r>
              <a:rPr lang="en-US" b="1" dirty="0">
                <a:solidFill>
                  <a:srgbClr val="000000"/>
                </a:solidFill>
                <a:latin typeface="Courier New" panose="02070309020205020404" pitchFamily="49" charset="0"/>
              </a:rPr>
              <a:t>(</a:t>
            </a:r>
            <a:r>
              <a:rPr lang="en-US" b="1" dirty="0" err="1">
                <a:solidFill>
                  <a:srgbClr val="000000"/>
                </a:solidFill>
                <a:latin typeface="Courier New" panose="02070309020205020404" pitchFamily="49" charset="0"/>
              </a:rPr>
              <a:t>abnb</a:t>
            </a:r>
            <a:r>
              <a:rPr lang="en-US" b="1" dirty="0">
                <a:solidFill>
                  <a:srgbClr val="000000"/>
                </a:solidFill>
                <a:latin typeface="Courier New" panose="02070309020205020404" pitchFamily="49" charset="0"/>
              </a:rPr>
              <a:t>[</a:t>
            </a:r>
            <a:r>
              <a:rPr lang="en-US" b="1" dirty="0">
                <a:solidFill>
                  <a:srgbClr val="A31515"/>
                </a:solidFill>
                <a:latin typeface="Courier New" panose="02070309020205020404" pitchFamily="49" charset="0"/>
              </a:rPr>
              <a:t>'</a:t>
            </a:r>
            <a:r>
              <a:rPr lang="en-US" b="1" dirty="0" err="1">
                <a:solidFill>
                  <a:srgbClr val="A31515"/>
                </a:solidFill>
                <a:latin typeface="Courier New" panose="02070309020205020404" pitchFamily="49" charset="0"/>
              </a:rPr>
              <a:t>number_of_reviews</a:t>
            </a:r>
            <a:r>
              <a:rPr lang="en-US" b="1" dirty="0">
                <a:solidFill>
                  <a:srgbClr val="A31515"/>
                </a:solidFill>
                <a:latin typeface="Courier New" panose="02070309020205020404" pitchFamily="49" charset="0"/>
              </a:rPr>
              <a:t>'</a:t>
            </a:r>
            <a:r>
              <a:rPr lang="en-US" b="1" dirty="0">
                <a:solidFill>
                  <a:srgbClr val="000000"/>
                </a:solidFill>
                <a:latin typeface="Courier New" panose="02070309020205020404" pitchFamily="49" charset="0"/>
              </a:rPr>
              <a:t>], </a:t>
            </a:r>
            <a:r>
              <a:rPr lang="en-US" b="1" dirty="0" err="1">
                <a:solidFill>
                  <a:srgbClr val="000000"/>
                </a:solidFill>
                <a:latin typeface="Courier New" panose="02070309020205020404" pitchFamily="49" charset="0"/>
              </a:rPr>
              <a:t>abnb</a:t>
            </a:r>
            <a:r>
              <a:rPr lang="en-US" b="1" dirty="0">
                <a:solidFill>
                  <a:srgbClr val="000000"/>
                </a:solidFill>
                <a:latin typeface="Courier New" panose="02070309020205020404" pitchFamily="49" charset="0"/>
              </a:rPr>
              <a:t>[</a:t>
            </a:r>
            <a:r>
              <a:rPr lang="en-US" b="1" dirty="0">
                <a:solidFill>
                  <a:srgbClr val="A31515"/>
                </a:solidFill>
                <a:latin typeface="Courier New" panose="02070309020205020404" pitchFamily="49" charset="0"/>
              </a:rPr>
              <a:t>'price'</a:t>
            </a:r>
            <a:r>
              <a:rPr lang="en-US" b="1"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plt.title</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'scatter plot number of reviews by price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plt.ylabel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'price per night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plt.xlabel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'number of reviews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plt.xticks</a:t>
            </a:r>
            <a:r>
              <a:rPr lang="en-US" dirty="0">
                <a:solidFill>
                  <a:srgbClr val="000000"/>
                </a:solidFill>
                <a:latin typeface="Courier New" panose="02070309020205020404" pitchFamily="49" charset="0"/>
              </a:rPr>
              <a:t>(rotation=</a:t>
            </a:r>
            <a:r>
              <a:rPr lang="en-US" dirty="0">
                <a:solidFill>
                  <a:srgbClr val="09885A"/>
                </a:solidFill>
                <a:latin typeface="Courier New" panose="02070309020205020404" pitchFamily="49" charset="0"/>
              </a:rPr>
              <a:t>90</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plt.show</a:t>
            </a:r>
            <a:r>
              <a:rPr lang="en-US" dirty="0">
                <a:solidFill>
                  <a:srgbClr val="000000"/>
                </a:solidFill>
                <a:latin typeface="Courier New" panose="02070309020205020404" pitchFamily="49" charset="0"/>
              </a:rPr>
              <a:t>()</a:t>
            </a:r>
          </a:p>
        </p:txBody>
      </p:sp>
      <p:pic>
        <p:nvPicPr>
          <p:cNvPr id="5122" name="Picture 2">
            <a:extLst>
              <a:ext uri="{FF2B5EF4-FFF2-40B4-BE49-F238E27FC236}">
                <a16:creationId xmlns:a16="http://schemas.microsoft.com/office/drawing/2014/main" id="{8864C35D-DC4C-984D-A5F7-862C8C6F5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1390" y="3429000"/>
            <a:ext cx="6311727" cy="3459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1381D6-E949-E276-61EF-DA8533EEE107}"/>
              </a:ext>
            </a:extLst>
          </p:cNvPr>
          <p:cNvSpPr txBox="1"/>
          <p:nvPr/>
        </p:nvSpPr>
        <p:spPr>
          <a:xfrm>
            <a:off x="810488" y="4859467"/>
            <a:ext cx="4739852" cy="1200329"/>
          </a:xfrm>
          <a:prstGeom prst="rect">
            <a:avLst/>
          </a:prstGeom>
          <a:solidFill>
            <a:schemeClr val="accent3">
              <a:lumMod val="20000"/>
              <a:lumOff val="80000"/>
            </a:schemeClr>
          </a:solidFill>
        </p:spPr>
        <p:txBody>
          <a:bodyPr wrap="square" rtlCol="0">
            <a:spAutoFit/>
          </a:bodyPr>
          <a:lstStyle/>
          <a:p>
            <a:r>
              <a:rPr lang="en-US" b="0" i="0" dirty="0">
                <a:solidFill>
                  <a:srgbClr val="374151"/>
                </a:solidFill>
                <a:effectLst/>
                <a:latin typeface="Söhne"/>
              </a:rPr>
              <a:t>A </a:t>
            </a:r>
            <a:r>
              <a:rPr lang="en-US" b="0" i="0" dirty="0" err="1">
                <a:solidFill>
                  <a:srgbClr val="374151"/>
                </a:solidFill>
                <a:effectLst/>
                <a:latin typeface="Söhne"/>
              </a:rPr>
              <a:t>ScatterPlot</a:t>
            </a:r>
            <a:r>
              <a:rPr lang="en-US" b="0" i="0" dirty="0">
                <a:solidFill>
                  <a:srgbClr val="374151"/>
                </a:solidFill>
                <a:effectLst/>
                <a:latin typeface="Söhne"/>
              </a:rPr>
              <a:t> displays the relationship between two continuous numerical variables. In a scatterplot, each data point is represented as a dot on a two-dimensional plane. </a:t>
            </a:r>
            <a:endParaRPr lang="en-US" dirty="0"/>
          </a:p>
        </p:txBody>
      </p:sp>
    </p:spTree>
    <p:extLst>
      <p:ext uri="{BB962C8B-B14F-4D97-AF65-F5344CB8AC3E}">
        <p14:creationId xmlns:p14="http://schemas.microsoft.com/office/powerpoint/2010/main" val="4076201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300-EB6A-C043-AD4C-5447FAB98255}"/>
              </a:ext>
            </a:extLst>
          </p:cNvPr>
          <p:cNvSpPr>
            <a:spLocks noGrp="1"/>
          </p:cNvSpPr>
          <p:nvPr>
            <p:ph type="title"/>
          </p:nvPr>
        </p:nvSpPr>
        <p:spPr/>
        <p:txBody>
          <a:bodyPr/>
          <a:lstStyle/>
          <a:p>
            <a:r>
              <a:rPr lang="en-US" dirty="0"/>
              <a:t>Line Plot</a:t>
            </a:r>
          </a:p>
        </p:txBody>
      </p:sp>
      <p:sp>
        <p:nvSpPr>
          <p:cNvPr id="4" name="Slide Number Placeholder 3">
            <a:extLst>
              <a:ext uri="{FF2B5EF4-FFF2-40B4-BE49-F238E27FC236}">
                <a16:creationId xmlns:a16="http://schemas.microsoft.com/office/drawing/2014/main" id="{4F725D9B-E2CB-9040-B940-803FDF5896F1}"/>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55</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B071FFBD-6FD3-C54F-BE13-24AF6F360D93}"/>
              </a:ext>
            </a:extLst>
          </p:cNvPr>
          <p:cNvSpPr>
            <a:spLocks noGrp="1"/>
          </p:cNvSpPr>
          <p:nvPr>
            <p:ph type="body" sz="half" idx="2"/>
          </p:nvPr>
        </p:nvSpPr>
        <p:spPr/>
        <p:txBody>
          <a:bodyPr/>
          <a:lstStyle/>
          <a:p>
            <a:r>
              <a:rPr lang="en-US" dirty="0" err="1"/>
              <a:t>plt.plot</a:t>
            </a:r>
            <a:r>
              <a:rPr lang="en-US" dirty="0"/>
              <a:t>(</a:t>
            </a:r>
            <a:r>
              <a:rPr lang="en-US" dirty="0" err="1"/>
              <a:t>x,y</a:t>
            </a:r>
            <a:r>
              <a:rPr lang="en-US" dirty="0"/>
              <a:t>)</a:t>
            </a:r>
          </a:p>
        </p:txBody>
      </p:sp>
      <p:sp>
        <p:nvSpPr>
          <p:cNvPr id="6" name="Rectangle 5">
            <a:extLst>
              <a:ext uri="{FF2B5EF4-FFF2-40B4-BE49-F238E27FC236}">
                <a16:creationId xmlns:a16="http://schemas.microsoft.com/office/drawing/2014/main" id="{11773E56-2965-B545-8BD5-A9616C12C2B6}"/>
              </a:ext>
            </a:extLst>
          </p:cNvPr>
          <p:cNvSpPr/>
          <p:nvPr/>
        </p:nvSpPr>
        <p:spPr>
          <a:xfrm>
            <a:off x="664633" y="2274838"/>
            <a:ext cx="6096000" cy="2308324"/>
          </a:xfrm>
          <a:prstGeom prst="rect">
            <a:avLst/>
          </a:prstGeom>
          <a:solidFill>
            <a:schemeClr val="accent3">
              <a:lumMod val="20000"/>
              <a:lumOff val="80000"/>
            </a:schemeClr>
          </a:solidFill>
        </p:spPr>
        <p:txBody>
          <a:bodyPr>
            <a:spAutoFit/>
          </a:bodyPr>
          <a:lstStyle/>
          <a:p>
            <a:r>
              <a:rPr lang="en-US" dirty="0" err="1">
                <a:solidFill>
                  <a:srgbClr val="000000"/>
                </a:solidFill>
                <a:latin typeface="Courier New" panose="02070309020205020404" pitchFamily="49" charset="0"/>
              </a:rPr>
              <a:t>plt.figure</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figsize</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10</a:t>
            </a:r>
            <a:r>
              <a:rPr lang="en-US" dirty="0">
                <a:solidFill>
                  <a:srgbClr val="000000"/>
                </a:solidFill>
                <a:latin typeface="Courier New" panose="02070309020205020404" pitchFamily="49" charset="0"/>
              </a:rPr>
              <a:t>,</a:t>
            </a:r>
            <a:r>
              <a:rPr lang="en-US" dirty="0">
                <a:solidFill>
                  <a:srgbClr val="09885A"/>
                </a:solidFill>
                <a:latin typeface="Courier New" panose="02070309020205020404" pitchFamily="49" charset="0"/>
              </a:rPr>
              <a:t>5</a:t>
            </a:r>
            <a:r>
              <a:rPr lang="en-US" dirty="0">
                <a:solidFill>
                  <a:srgbClr val="000000"/>
                </a:solidFill>
                <a:latin typeface="Courier New" panose="02070309020205020404" pitchFamily="49" charset="0"/>
              </a:rPr>
              <a:t>))</a:t>
            </a:r>
          </a:p>
          <a:p>
            <a:r>
              <a:rPr lang="en-US" dirty="0">
                <a:solidFill>
                  <a:srgbClr val="008000"/>
                </a:solidFill>
                <a:latin typeface="Courier New" panose="02070309020205020404" pitchFamily="49" charset="0"/>
              </a:rPr>
              <a:t># -- scatter plot --</a:t>
            </a:r>
            <a:endParaRPr lang="en-US" dirty="0">
              <a:solidFill>
                <a:srgbClr val="000000"/>
              </a:solidFill>
              <a:latin typeface="Courier New" panose="02070309020205020404" pitchFamily="49" charset="0"/>
            </a:endParaRPr>
          </a:p>
          <a:p>
            <a:r>
              <a:rPr lang="en-US" b="1" dirty="0" err="1">
                <a:solidFill>
                  <a:srgbClr val="000000"/>
                </a:solidFill>
                <a:latin typeface="Courier New" panose="02070309020205020404" pitchFamily="49" charset="0"/>
              </a:rPr>
              <a:t>plt.plot</a:t>
            </a:r>
            <a:r>
              <a:rPr lang="en-US" b="1" dirty="0">
                <a:solidFill>
                  <a:srgbClr val="000000"/>
                </a:solidFill>
                <a:latin typeface="Courier New" panose="02070309020205020404" pitchFamily="49" charset="0"/>
              </a:rPr>
              <a:t>(AMC[</a:t>
            </a:r>
            <a:r>
              <a:rPr lang="en-US" b="1" dirty="0">
                <a:solidFill>
                  <a:srgbClr val="A31515"/>
                </a:solidFill>
                <a:latin typeface="Courier New" panose="02070309020205020404" pitchFamily="49" charset="0"/>
              </a:rPr>
              <a:t>'Date'</a:t>
            </a:r>
            <a:r>
              <a:rPr lang="en-US" b="1" dirty="0">
                <a:solidFill>
                  <a:srgbClr val="000000"/>
                </a:solidFill>
                <a:latin typeface="Courier New" panose="02070309020205020404" pitchFamily="49" charset="0"/>
              </a:rPr>
              <a:t>], AMC[</a:t>
            </a:r>
            <a:r>
              <a:rPr lang="en-US" b="1" dirty="0">
                <a:solidFill>
                  <a:srgbClr val="A31515"/>
                </a:solidFill>
                <a:latin typeface="Courier New" panose="02070309020205020404" pitchFamily="49" charset="0"/>
              </a:rPr>
              <a:t>'Close'</a:t>
            </a:r>
            <a:r>
              <a:rPr lang="en-US" b="1"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plt.title</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'line plot AMC Closing Price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plt.ylabel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'closing price '</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plt.xlabel</a:t>
            </a:r>
            <a:r>
              <a:rPr lang="en-US" dirty="0">
                <a:solidFill>
                  <a:srgbClr val="000000"/>
                </a:solidFill>
                <a:latin typeface="Courier New" panose="02070309020205020404" pitchFamily="49" charset="0"/>
              </a:rPr>
              <a:t>(</a:t>
            </a:r>
            <a:r>
              <a:rPr lang="en-US" dirty="0">
                <a:solidFill>
                  <a:srgbClr val="A31515"/>
                </a:solidFill>
                <a:latin typeface="Courier New" panose="02070309020205020404" pitchFamily="49" charset="0"/>
              </a:rPr>
              <a:t>'date'</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plt.xticks</a:t>
            </a:r>
            <a:r>
              <a:rPr lang="en-US" dirty="0">
                <a:solidFill>
                  <a:srgbClr val="000000"/>
                </a:solidFill>
                <a:latin typeface="Courier New" panose="02070309020205020404" pitchFamily="49" charset="0"/>
              </a:rPr>
              <a:t>(rotation=</a:t>
            </a:r>
            <a:r>
              <a:rPr lang="en-US" dirty="0">
                <a:solidFill>
                  <a:srgbClr val="09885A"/>
                </a:solidFill>
                <a:latin typeface="Courier New" panose="02070309020205020404" pitchFamily="49" charset="0"/>
              </a:rPr>
              <a:t>45</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plt.show</a:t>
            </a:r>
            <a:r>
              <a:rPr lang="en-US" dirty="0">
                <a:solidFill>
                  <a:srgbClr val="000000"/>
                </a:solidFill>
                <a:latin typeface="Courier New" panose="02070309020205020404" pitchFamily="49" charset="0"/>
              </a:rPr>
              <a:t>()</a:t>
            </a:r>
          </a:p>
        </p:txBody>
      </p:sp>
      <p:pic>
        <p:nvPicPr>
          <p:cNvPr id="6146" name="Picture 2">
            <a:extLst>
              <a:ext uri="{FF2B5EF4-FFF2-40B4-BE49-F238E27FC236}">
                <a16:creationId xmlns:a16="http://schemas.microsoft.com/office/drawing/2014/main" id="{ADC2EE70-C0AF-9E4F-9525-25EA019FB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757" y="3414662"/>
            <a:ext cx="6134943" cy="36343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A12CEA-4DC7-BABA-F66D-50B0C622C35F}"/>
              </a:ext>
            </a:extLst>
          </p:cNvPr>
          <p:cNvSpPr txBox="1"/>
          <p:nvPr/>
        </p:nvSpPr>
        <p:spPr>
          <a:xfrm>
            <a:off x="4811059" y="1102837"/>
            <a:ext cx="6096000" cy="1477328"/>
          </a:xfrm>
          <a:prstGeom prst="rect">
            <a:avLst/>
          </a:prstGeom>
          <a:solidFill>
            <a:schemeClr val="bg2">
              <a:lumMod val="90000"/>
            </a:schemeClr>
          </a:solidFill>
        </p:spPr>
        <p:txBody>
          <a:bodyPr wrap="square">
            <a:spAutoFit/>
          </a:bodyPr>
          <a:lstStyle/>
          <a:p>
            <a:r>
              <a:rPr lang="en-US" b="0" i="0" dirty="0">
                <a:solidFill>
                  <a:srgbClr val="374151"/>
                </a:solidFill>
                <a:effectLst/>
                <a:latin typeface="Söhne"/>
              </a:rPr>
              <a:t>A line plot is used to visualize </a:t>
            </a:r>
            <a:r>
              <a:rPr lang="en-US" b="1" i="1" u="sng" dirty="0">
                <a:solidFill>
                  <a:srgbClr val="374151"/>
                </a:solidFill>
                <a:effectLst/>
                <a:latin typeface="Söhne"/>
              </a:rPr>
              <a:t>time series </a:t>
            </a:r>
            <a:r>
              <a:rPr lang="en-US" b="0" i="0" dirty="0">
                <a:solidFill>
                  <a:srgbClr val="374151"/>
                </a:solidFill>
                <a:effectLst/>
                <a:latin typeface="Söhne"/>
              </a:rPr>
              <a:t>data, a series of data points collected at </a:t>
            </a:r>
            <a:r>
              <a:rPr lang="en-US" b="1" i="0" dirty="0">
                <a:solidFill>
                  <a:srgbClr val="374151"/>
                </a:solidFill>
                <a:effectLst/>
                <a:latin typeface="Söhne"/>
              </a:rPr>
              <a:t>regular intervals </a:t>
            </a:r>
            <a:r>
              <a:rPr lang="en-US" b="0" i="0" dirty="0">
                <a:solidFill>
                  <a:srgbClr val="374151"/>
                </a:solidFill>
                <a:effectLst/>
                <a:latin typeface="Söhne"/>
              </a:rPr>
              <a:t>over a specified </a:t>
            </a:r>
            <a:r>
              <a:rPr lang="en-US" b="0" i="0" u="sng" dirty="0">
                <a:solidFill>
                  <a:srgbClr val="374151"/>
                </a:solidFill>
                <a:effectLst/>
                <a:latin typeface="Söhne"/>
              </a:rPr>
              <a:t>period of time</a:t>
            </a:r>
            <a:r>
              <a:rPr lang="en-US" b="0" i="0" dirty="0">
                <a:solidFill>
                  <a:srgbClr val="374151"/>
                </a:solidFill>
                <a:effectLst/>
                <a:latin typeface="Söhne"/>
              </a:rPr>
              <a:t>. The line plot is useful in showing the trend and patterns of the time series data over time, allowing us to identify trends, seasonality, and any other anomalies in the data.</a:t>
            </a:r>
            <a:endParaRPr lang="en-US" dirty="0"/>
          </a:p>
        </p:txBody>
      </p:sp>
    </p:spTree>
    <p:extLst>
      <p:ext uri="{BB962C8B-B14F-4D97-AF65-F5344CB8AC3E}">
        <p14:creationId xmlns:p14="http://schemas.microsoft.com/office/powerpoint/2010/main" val="4051203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D3D39C7-6BCB-8197-A3DA-90677042F5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56</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20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7869837" y="152400"/>
            <a:ext cx="4126220" cy="369332"/>
          </a:xfrm>
          <a:prstGeom prst="rect">
            <a:avLst/>
          </a:prstGeom>
          <a:solidFill>
            <a:schemeClr val="accent6">
              <a:lumMod val="75000"/>
            </a:schemeClr>
          </a:solidFill>
        </p:spPr>
        <p:txBody>
          <a:bodyPr wrap="square" rtlCol="0">
            <a:spAutoFit/>
          </a:bodyPr>
          <a:lstStyle/>
          <a:p>
            <a:r>
              <a:rPr lang="en-US" dirty="0">
                <a:solidFill>
                  <a:schemeClr val="bg1"/>
                </a:solidFill>
              </a:rPr>
              <a:t>Open:  4.5 </a:t>
            </a:r>
            <a:r>
              <a:rPr lang="en-US" dirty="0" err="1">
                <a:solidFill>
                  <a:schemeClr val="bg1"/>
                </a:solidFill>
              </a:rPr>
              <a:t>MatplotLib</a:t>
            </a:r>
            <a:endParaRPr lang="en-US" dirty="0">
              <a:solidFill>
                <a:schemeClr val="bg1"/>
              </a:solidFill>
            </a:endParaRPr>
          </a:p>
        </p:txBody>
      </p:sp>
    </p:spTree>
    <p:extLst>
      <p:ext uri="{BB962C8B-B14F-4D97-AF65-F5344CB8AC3E}">
        <p14:creationId xmlns:p14="http://schemas.microsoft.com/office/powerpoint/2010/main" val="280961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D3D39C7-6BCB-8197-A3DA-90677042F5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57</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20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7869837" y="152400"/>
            <a:ext cx="4126220" cy="369332"/>
          </a:xfrm>
          <a:prstGeom prst="rect">
            <a:avLst/>
          </a:prstGeom>
          <a:solidFill>
            <a:schemeClr val="accent6">
              <a:lumMod val="75000"/>
            </a:schemeClr>
          </a:solidFill>
        </p:spPr>
        <p:txBody>
          <a:bodyPr wrap="square" rtlCol="0">
            <a:spAutoFit/>
          </a:bodyPr>
          <a:lstStyle/>
          <a:p>
            <a:r>
              <a:rPr lang="en-US" dirty="0">
                <a:solidFill>
                  <a:schemeClr val="bg1"/>
                </a:solidFill>
              </a:rPr>
              <a:t>Open:  4.6 Practice</a:t>
            </a:r>
          </a:p>
        </p:txBody>
      </p:sp>
    </p:spTree>
    <p:extLst>
      <p:ext uri="{BB962C8B-B14F-4D97-AF65-F5344CB8AC3E}">
        <p14:creationId xmlns:p14="http://schemas.microsoft.com/office/powerpoint/2010/main" val="94826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bwMode="auto">
          <a:xfrm>
            <a:off x="0" y="-13063"/>
            <a:ext cx="12192000" cy="6858000"/>
          </a:xfrm>
          <a:prstGeom prst="rect">
            <a:avLst/>
          </a:pr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400" fontAlgn="base">
              <a:spcBef>
                <a:spcPct val="20000"/>
              </a:spcBef>
              <a:spcAft>
                <a:spcPct val="0"/>
              </a:spcAft>
            </a:pPr>
            <a:endParaRPr lang="en-US" sz="2400" dirty="0">
              <a:latin typeface="Arial" charset="0"/>
            </a:endParaRPr>
          </a:p>
        </p:txBody>
      </p:sp>
      <p:pic>
        <p:nvPicPr>
          <p:cNvPr id="5" name="Content Placeholder 4"/>
          <p:cNvPicPr>
            <a:picLocks noGrp="1" noChangeAspect="1"/>
          </p:cNvPicPr>
          <p:nvPr>
            <p:ph idx="4294967295"/>
          </p:nvPr>
        </p:nvPicPr>
        <p:blipFill>
          <a:blip r:embed="rId4" cstate="print">
            <a:extLst>
              <a:ext uri="{28A0092B-C50C-407E-A947-70E740481C1C}">
                <a14:useLocalDpi xmlns:a14="http://schemas.microsoft.com/office/drawing/2010/main" val="0"/>
              </a:ext>
            </a:extLst>
          </a:blip>
          <a:stretch>
            <a:fillRect/>
          </a:stretch>
        </p:blipFill>
        <p:spPr>
          <a:xfrm>
            <a:off x="3995630" y="1805427"/>
            <a:ext cx="4276791" cy="3145715"/>
          </a:xfrm>
          <a:prstGeom prst="rect">
            <a:avLst/>
          </a:prstGeom>
        </p:spPr>
      </p:pic>
    </p:spTree>
    <p:custDataLst>
      <p:tags r:id="rId1"/>
    </p:custDataLst>
    <p:extLst>
      <p:ext uri="{BB962C8B-B14F-4D97-AF65-F5344CB8AC3E}">
        <p14:creationId xmlns:p14="http://schemas.microsoft.com/office/powerpoint/2010/main" val="1093941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6C7381-3C12-27B9-4D19-9664D4092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4312"/>
          <a:stretch/>
        </p:blipFill>
        <p:spPr bwMode="auto">
          <a:xfrm>
            <a:off x="0" y="0"/>
            <a:ext cx="12191980" cy="6857990"/>
          </a:xfrm>
          <a:prstGeom prst="rect">
            <a:avLst/>
          </a:prstGeom>
          <a:solidFill>
            <a:srgbClr val="FFFFFF"/>
          </a:solidFill>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6</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8054049" y="323850"/>
            <a:ext cx="4137931" cy="369332"/>
          </a:xfrm>
          <a:prstGeom prst="rect">
            <a:avLst/>
          </a:prstGeom>
          <a:solidFill>
            <a:schemeClr val="accent6">
              <a:lumMod val="75000"/>
            </a:schemeClr>
          </a:solidFill>
        </p:spPr>
        <p:txBody>
          <a:bodyPr wrap="square" rtlCol="0">
            <a:spAutoFit/>
          </a:bodyPr>
          <a:lstStyle/>
          <a:p>
            <a:r>
              <a:rPr lang="en-US" dirty="0">
                <a:solidFill>
                  <a:schemeClr val="bg1"/>
                </a:solidFill>
              </a:rPr>
              <a:t>Open: </a:t>
            </a:r>
            <a:r>
              <a:rPr lang="en-US" dirty="0">
                <a:solidFill>
                  <a:schemeClr val="bg1"/>
                </a:solidFill>
                <a:hlinkClick r:id="rId3">
                  <a:extLst>
                    <a:ext uri="{A12FA001-AC4F-418D-AE19-62706E023703}">
                      <ahyp:hlinkClr xmlns:ahyp="http://schemas.microsoft.com/office/drawing/2018/hyperlinkcolor" val="tx"/>
                    </a:ext>
                  </a:extLst>
                </a:hlinkClick>
              </a:rPr>
              <a:t>Day </a:t>
            </a:r>
            <a:r>
              <a:rPr lang="en-US" dirty="0">
                <a:solidFill>
                  <a:schemeClr val="bg1"/>
                </a:solidFill>
              </a:rPr>
              <a:t>3 Dictionary to Data Frames</a:t>
            </a:r>
          </a:p>
        </p:txBody>
      </p:sp>
    </p:spTree>
    <p:extLst>
      <p:ext uri="{BB962C8B-B14F-4D97-AF65-F5344CB8AC3E}">
        <p14:creationId xmlns:p14="http://schemas.microsoft.com/office/powerpoint/2010/main" val="297619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1F4-3CDA-4DC6-7123-482BCBB91F44}"/>
              </a:ext>
            </a:extLst>
          </p:cNvPr>
          <p:cNvSpPr>
            <a:spLocks noGrp="1"/>
          </p:cNvSpPr>
          <p:nvPr>
            <p:ph type="title"/>
          </p:nvPr>
        </p:nvSpPr>
        <p:spPr/>
        <p:txBody>
          <a:bodyPr/>
          <a:lstStyle/>
          <a:p>
            <a:r>
              <a:rPr lang="en-US" dirty="0"/>
              <a:t>Dealing w. Nulls</a:t>
            </a:r>
          </a:p>
        </p:txBody>
      </p:sp>
      <p:sp>
        <p:nvSpPr>
          <p:cNvPr id="3" name="Content Placeholder 2">
            <a:extLst>
              <a:ext uri="{FF2B5EF4-FFF2-40B4-BE49-F238E27FC236}">
                <a16:creationId xmlns:a16="http://schemas.microsoft.com/office/drawing/2014/main" id="{0DF0CFC5-60C7-6715-870A-7FC0797AF9DD}"/>
              </a:ext>
            </a:extLst>
          </p:cNvPr>
          <p:cNvSpPr>
            <a:spLocks noGrp="1"/>
          </p:cNvSpPr>
          <p:nvPr>
            <p:ph idx="1"/>
          </p:nvPr>
        </p:nvSpPr>
        <p:spPr>
          <a:xfrm>
            <a:off x="664633" y="1981201"/>
            <a:ext cx="10922530" cy="4144963"/>
          </a:xfrm>
        </p:spPr>
        <p:txBody>
          <a:bodyPr/>
          <a:lstStyle/>
          <a:p>
            <a:r>
              <a:rPr lang="en-US" dirty="0"/>
              <a:t>The </a:t>
            </a:r>
            <a:r>
              <a:rPr lang="en-US" dirty="0" err="1">
                <a:latin typeface="Courier New" panose="02070309020205020404" pitchFamily="49" charset="0"/>
                <a:cs typeface="Courier New" panose="02070309020205020404" pitchFamily="49" charset="0"/>
              </a:rPr>
              <a:t>isnull</a:t>
            </a: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isna</a:t>
            </a:r>
            <a:r>
              <a:rPr lang="en-US" dirty="0">
                <a:latin typeface="Courier New" panose="02070309020205020404" pitchFamily="49" charset="0"/>
                <a:cs typeface="Courier New" panose="02070309020205020404" pitchFamily="49" charset="0"/>
              </a:rPr>
              <a:t>()</a:t>
            </a:r>
            <a:r>
              <a:rPr lang="en-US" dirty="0"/>
              <a:t>functions are used to detect missing or null values in a Pandas </a:t>
            </a:r>
            <a:r>
              <a:rPr lang="en-US" dirty="0" err="1"/>
              <a:t>DataFrame</a:t>
            </a:r>
            <a:r>
              <a:rPr lang="en-US" dirty="0"/>
              <a:t>.</a:t>
            </a:r>
          </a:p>
          <a:p>
            <a:pPr lvl="1"/>
            <a:r>
              <a:rPr lang="en-US" dirty="0"/>
              <a:t>It returns a </a:t>
            </a:r>
            <a:r>
              <a:rPr lang="en-US" dirty="0" err="1"/>
              <a:t>boolean</a:t>
            </a:r>
            <a:r>
              <a:rPr lang="en-US" dirty="0"/>
              <a:t> mask, where True indicates a missing value and False indicates a non-missing value.</a:t>
            </a:r>
          </a:p>
          <a:p>
            <a:r>
              <a:rPr lang="en-US" dirty="0"/>
              <a:t>Syntax: </a:t>
            </a:r>
            <a:r>
              <a:rPr lang="en-US" dirty="0" err="1"/>
              <a:t>DataFrame.isnull</a:t>
            </a:r>
            <a:r>
              <a:rPr lang="en-US" dirty="0"/>
              <a:t>() or </a:t>
            </a:r>
            <a:r>
              <a:rPr lang="en-US" dirty="0" err="1"/>
              <a:t>DataFrame.isna</a:t>
            </a:r>
            <a:r>
              <a:rPr lang="en-US" dirty="0"/>
              <a:t>()</a:t>
            </a:r>
          </a:p>
        </p:txBody>
      </p:sp>
      <p:sp>
        <p:nvSpPr>
          <p:cNvPr id="4" name="Slide Number Placeholder 3">
            <a:extLst>
              <a:ext uri="{FF2B5EF4-FFF2-40B4-BE49-F238E27FC236}">
                <a16:creationId xmlns:a16="http://schemas.microsoft.com/office/drawing/2014/main" id="{D9AB396A-EF2E-7F0E-7479-B09E4403CDE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7</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602C9B-B3EB-6A64-F234-5A05D7CF4A61}"/>
              </a:ext>
            </a:extLst>
          </p:cNvPr>
          <p:cNvSpPr>
            <a:spLocks noGrp="1"/>
          </p:cNvSpPr>
          <p:nvPr>
            <p:ph type="body" sz="half" idx="2"/>
          </p:nvPr>
        </p:nvSpPr>
        <p:spPr/>
        <p:txBody>
          <a:bodyPr/>
          <a:lstStyle/>
          <a:p>
            <a:r>
              <a:rPr lang="en-US" dirty="0"/>
              <a:t>Finding nulls</a:t>
            </a:r>
          </a:p>
        </p:txBody>
      </p:sp>
      <p:sp>
        <p:nvSpPr>
          <p:cNvPr id="7" name="TextBox 6">
            <a:extLst>
              <a:ext uri="{FF2B5EF4-FFF2-40B4-BE49-F238E27FC236}">
                <a16:creationId xmlns:a16="http://schemas.microsoft.com/office/drawing/2014/main" id="{2E04EB02-152A-5F74-BDEE-8D89E5E15A0C}"/>
              </a:ext>
            </a:extLst>
          </p:cNvPr>
          <p:cNvSpPr txBox="1"/>
          <p:nvPr/>
        </p:nvSpPr>
        <p:spPr>
          <a:xfrm>
            <a:off x="964405" y="4053682"/>
            <a:ext cx="6336507" cy="2308324"/>
          </a:xfrm>
          <a:prstGeom prst="rect">
            <a:avLst/>
          </a:prstGeom>
          <a:no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'Column1'</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4</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5</a:t>
            </a:r>
            <a:r>
              <a:rPr lang="en-US" b="0" dirty="0">
                <a:solidFill>
                  <a:srgbClr val="000000"/>
                </a:solidFill>
                <a:effectLst/>
                <a:latin typeface="Courier New" panose="02070309020205020404" pitchFamily="49" charset="0"/>
              </a:rPr>
              <a:t>],</a:t>
            </a:r>
          </a:p>
          <a:p>
            <a:r>
              <a:rPr lang="en-US" b="0" dirty="0">
                <a:solidFill>
                  <a:srgbClr val="A31515"/>
                </a:solidFill>
                <a:effectLst/>
                <a:latin typeface="Courier New" panose="02070309020205020404" pitchFamily="49" charset="0"/>
              </a:rPr>
              <a:t>'Column2'</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'a'</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'b'</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'c'</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'e'</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Checking for missing values</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null_mask</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df.isnull</a:t>
            </a:r>
            <a:r>
              <a:rPr lang="en-US" b="0"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null_mask</a:t>
            </a:r>
            <a:r>
              <a:rPr lang="en-US" b="0" dirty="0">
                <a:solidFill>
                  <a:srgbClr val="000000"/>
                </a:solidFill>
                <a:effectLst/>
                <a:latin typeface="Courier New" panose="02070309020205020404" pitchFamily="49" charset="0"/>
              </a:rPr>
              <a:t>)</a:t>
            </a:r>
          </a:p>
        </p:txBody>
      </p:sp>
      <p:sp>
        <p:nvSpPr>
          <p:cNvPr id="9" name="TextBox 8">
            <a:extLst>
              <a:ext uri="{FF2B5EF4-FFF2-40B4-BE49-F238E27FC236}">
                <a16:creationId xmlns:a16="http://schemas.microsoft.com/office/drawing/2014/main" id="{5F230C0D-7D4D-5F98-B7B2-C30C353220FC}"/>
              </a:ext>
            </a:extLst>
          </p:cNvPr>
          <p:cNvSpPr txBox="1"/>
          <p:nvPr/>
        </p:nvSpPr>
        <p:spPr>
          <a:xfrm>
            <a:off x="6848475" y="4330681"/>
            <a:ext cx="6100762" cy="1754326"/>
          </a:xfrm>
          <a:prstGeom prst="rect">
            <a:avLst/>
          </a:prstGeom>
          <a:noFill/>
        </p:spPr>
        <p:txBody>
          <a:bodyPr wrap="square">
            <a:spAutoFit/>
          </a:bodyPr>
          <a:lstStyle/>
          <a:p>
            <a:r>
              <a:rPr lang="en-US" b="0" i="0" dirty="0">
                <a:solidFill>
                  <a:srgbClr val="212121"/>
                </a:solidFill>
                <a:effectLst/>
                <a:latin typeface="Courier New" panose="02070309020205020404" pitchFamily="49" charset="0"/>
              </a:rPr>
              <a:t>Column1 Column2 </a:t>
            </a:r>
          </a:p>
          <a:p>
            <a:r>
              <a:rPr lang="en-US" b="0" i="0" dirty="0">
                <a:solidFill>
                  <a:srgbClr val="212121"/>
                </a:solidFill>
                <a:effectLst/>
                <a:latin typeface="Courier New" panose="02070309020205020404" pitchFamily="49" charset="0"/>
              </a:rPr>
              <a:t>0 False False </a:t>
            </a:r>
          </a:p>
          <a:p>
            <a:r>
              <a:rPr lang="en-US" b="0" i="0" dirty="0">
                <a:solidFill>
                  <a:srgbClr val="212121"/>
                </a:solidFill>
                <a:effectLst/>
                <a:latin typeface="Courier New" panose="02070309020205020404" pitchFamily="49" charset="0"/>
              </a:rPr>
              <a:t>1 False False</a:t>
            </a:r>
          </a:p>
          <a:p>
            <a:r>
              <a:rPr lang="en-US" b="0" i="0" dirty="0">
                <a:solidFill>
                  <a:srgbClr val="212121"/>
                </a:solidFill>
                <a:effectLst/>
                <a:latin typeface="Courier New" panose="02070309020205020404" pitchFamily="49" charset="0"/>
              </a:rPr>
              <a:t>2 True False </a:t>
            </a:r>
          </a:p>
          <a:p>
            <a:r>
              <a:rPr lang="en-US" b="0" i="0" dirty="0">
                <a:solidFill>
                  <a:srgbClr val="212121"/>
                </a:solidFill>
                <a:effectLst/>
                <a:latin typeface="Courier New" panose="02070309020205020404" pitchFamily="49" charset="0"/>
              </a:rPr>
              <a:t>3 False True </a:t>
            </a:r>
          </a:p>
          <a:p>
            <a:r>
              <a:rPr lang="en-US" b="0" i="0" dirty="0">
                <a:solidFill>
                  <a:srgbClr val="212121"/>
                </a:solidFill>
                <a:effectLst/>
                <a:latin typeface="Courier New" panose="02070309020205020404" pitchFamily="49" charset="0"/>
              </a:rPr>
              <a:t>4 False False</a:t>
            </a:r>
            <a:endParaRPr lang="en-US" dirty="0"/>
          </a:p>
        </p:txBody>
      </p:sp>
    </p:spTree>
    <p:extLst>
      <p:ext uri="{BB962C8B-B14F-4D97-AF65-F5344CB8AC3E}">
        <p14:creationId xmlns:p14="http://schemas.microsoft.com/office/powerpoint/2010/main" val="289725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1F4-3CDA-4DC6-7123-482BCBB91F44}"/>
              </a:ext>
            </a:extLst>
          </p:cNvPr>
          <p:cNvSpPr>
            <a:spLocks noGrp="1"/>
          </p:cNvSpPr>
          <p:nvPr>
            <p:ph type="title"/>
          </p:nvPr>
        </p:nvSpPr>
        <p:spPr/>
        <p:txBody>
          <a:bodyPr/>
          <a:lstStyle/>
          <a:p>
            <a:r>
              <a:rPr lang="en-US" dirty="0"/>
              <a:t>Dealing w. Nulls</a:t>
            </a:r>
          </a:p>
        </p:txBody>
      </p:sp>
      <p:sp>
        <p:nvSpPr>
          <p:cNvPr id="3" name="Content Placeholder 2">
            <a:extLst>
              <a:ext uri="{FF2B5EF4-FFF2-40B4-BE49-F238E27FC236}">
                <a16:creationId xmlns:a16="http://schemas.microsoft.com/office/drawing/2014/main" id="{0DF0CFC5-60C7-6715-870A-7FC0797AF9DD}"/>
              </a:ext>
            </a:extLst>
          </p:cNvPr>
          <p:cNvSpPr>
            <a:spLocks noGrp="1"/>
          </p:cNvSpPr>
          <p:nvPr>
            <p:ph idx="1"/>
          </p:nvPr>
        </p:nvSpPr>
        <p:spPr>
          <a:xfrm>
            <a:off x="664633" y="1981201"/>
            <a:ext cx="10922530" cy="4144963"/>
          </a:xfrm>
        </p:spPr>
        <p:txBody>
          <a:bodyPr/>
          <a:lstStyle/>
          <a:p>
            <a:r>
              <a:rPr lang="en-US" dirty="0"/>
              <a:t>The </a:t>
            </a:r>
            <a:r>
              <a:rPr lang="en-US" dirty="0" err="1">
                <a:latin typeface="Courier New" panose="02070309020205020404" pitchFamily="49" charset="0"/>
                <a:cs typeface="Courier New" panose="02070309020205020404" pitchFamily="49" charset="0"/>
              </a:rPr>
              <a:t>isnull</a:t>
            </a: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isna</a:t>
            </a:r>
            <a:r>
              <a:rPr lang="en-US" dirty="0">
                <a:latin typeface="Courier New" panose="02070309020205020404" pitchFamily="49" charset="0"/>
                <a:cs typeface="Courier New" panose="02070309020205020404" pitchFamily="49" charset="0"/>
              </a:rPr>
              <a:t>()</a:t>
            </a:r>
            <a:r>
              <a:rPr lang="en-US" dirty="0"/>
              <a:t>functions are used to detect missing or null values in a Pandas </a:t>
            </a:r>
            <a:r>
              <a:rPr lang="en-US" dirty="0" err="1"/>
              <a:t>DataFrame</a:t>
            </a:r>
            <a:r>
              <a:rPr lang="en-US" dirty="0"/>
              <a:t>.</a:t>
            </a:r>
          </a:p>
          <a:p>
            <a:pPr lvl="1"/>
            <a:r>
              <a:rPr lang="en-US" dirty="0"/>
              <a:t>It returns a </a:t>
            </a:r>
            <a:r>
              <a:rPr lang="en-US" dirty="0" err="1"/>
              <a:t>boolean</a:t>
            </a:r>
            <a:r>
              <a:rPr lang="en-US" dirty="0"/>
              <a:t> mask, where True indicates a missing value and False indicates a non-missing value.</a:t>
            </a:r>
          </a:p>
          <a:p>
            <a:pPr lvl="1"/>
            <a:r>
              <a:rPr lang="en-US" dirty="0"/>
              <a:t>Use sum() to get the count of nulls per column. </a:t>
            </a:r>
          </a:p>
          <a:p>
            <a:pPr lvl="1"/>
            <a:r>
              <a:rPr lang="en-US" dirty="0"/>
              <a:t>Use sum(axis=1) to get a count of nulls per row. </a:t>
            </a:r>
          </a:p>
        </p:txBody>
      </p:sp>
      <p:sp>
        <p:nvSpPr>
          <p:cNvPr id="4" name="Slide Number Placeholder 3">
            <a:extLst>
              <a:ext uri="{FF2B5EF4-FFF2-40B4-BE49-F238E27FC236}">
                <a16:creationId xmlns:a16="http://schemas.microsoft.com/office/drawing/2014/main" id="{D9AB396A-EF2E-7F0E-7479-B09E4403CDE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8</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602C9B-B3EB-6A64-F234-5A05D7CF4A61}"/>
              </a:ext>
            </a:extLst>
          </p:cNvPr>
          <p:cNvSpPr>
            <a:spLocks noGrp="1"/>
          </p:cNvSpPr>
          <p:nvPr>
            <p:ph type="body" sz="half" idx="2"/>
          </p:nvPr>
        </p:nvSpPr>
        <p:spPr/>
        <p:txBody>
          <a:bodyPr/>
          <a:lstStyle/>
          <a:p>
            <a:r>
              <a:rPr lang="en-US" dirty="0"/>
              <a:t>Finding nulls ok that’s not helpful</a:t>
            </a:r>
          </a:p>
        </p:txBody>
      </p:sp>
      <p:sp>
        <p:nvSpPr>
          <p:cNvPr id="7" name="TextBox 6">
            <a:extLst>
              <a:ext uri="{FF2B5EF4-FFF2-40B4-BE49-F238E27FC236}">
                <a16:creationId xmlns:a16="http://schemas.microsoft.com/office/drawing/2014/main" id="{2E04EB02-152A-5F74-BDEE-8D89E5E15A0C}"/>
              </a:ext>
            </a:extLst>
          </p:cNvPr>
          <p:cNvSpPr txBox="1"/>
          <p:nvPr/>
        </p:nvSpPr>
        <p:spPr>
          <a:xfrm>
            <a:off x="1007267" y="3830542"/>
            <a:ext cx="6336507" cy="1477328"/>
          </a:xfrm>
          <a:prstGeom prst="rect">
            <a:avLst/>
          </a:prstGeom>
          <a:solidFill>
            <a:schemeClr val="bg1">
              <a:lumMod val="95000"/>
            </a:schemeClr>
          </a:solidFill>
        </p:spPr>
        <p:txBody>
          <a:bodyPr wrap="square">
            <a:spAutoFit/>
          </a:bodyPr>
          <a:lstStyle/>
          <a:p>
            <a:r>
              <a:rPr lang="en-US" b="0" dirty="0">
                <a:solidFill>
                  <a:srgbClr val="008000"/>
                </a:solidFill>
                <a:effectLst/>
                <a:latin typeface="Courier New" panose="02070309020205020404" pitchFamily="49" charset="0"/>
              </a:rPr>
              <a:t># nulls by column</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df.isnull</a:t>
            </a:r>
            <a:r>
              <a:rPr lang="en-US" b="0" dirty="0">
                <a:solidFill>
                  <a:srgbClr val="000000"/>
                </a:solidFill>
                <a:effectLst/>
                <a:latin typeface="Courier New" panose="02070309020205020404" pitchFamily="49" charset="0"/>
              </a:rPr>
              <a:t>().</a:t>
            </a:r>
            <a:r>
              <a:rPr lang="en-US" b="0" dirty="0">
                <a:solidFill>
                  <a:srgbClr val="795E26"/>
                </a:solidFill>
                <a:effectLst/>
                <a:latin typeface="Courier New" panose="02070309020205020404" pitchFamily="49" charset="0"/>
              </a:rPr>
              <a:t>sum</a:t>
            </a:r>
            <a:r>
              <a:rPr lang="en-US" b="0" dirty="0">
                <a:solidFill>
                  <a:srgbClr val="000000"/>
                </a:solidFill>
                <a:effectLst/>
                <a:latin typeface="Courier New" panose="02070309020205020404" pitchFamily="49" charset="0"/>
              </a:rPr>
              <a:t>()</a:t>
            </a:r>
          </a:p>
          <a:p>
            <a:endParaRPr lang="en-US" dirty="0">
              <a:solidFill>
                <a:srgbClr val="000000"/>
              </a:solidFill>
              <a:latin typeface="Courier New" panose="02070309020205020404" pitchFamily="49" charset="0"/>
            </a:endParaRPr>
          </a:p>
          <a:p>
            <a:r>
              <a:rPr lang="en-US" b="0" i="0" dirty="0">
                <a:solidFill>
                  <a:srgbClr val="212121"/>
                </a:solidFill>
                <a:effectLst/>
                <a:latin typeface="Courier New" panose="02070309020205020404" pitchFamily="49" charset="0"/>
              </a:rPr>
              <a:t>Column1 1 </a:t>
            </a:r>
          </a:p>
          <a:p>
            <a:r>
              <a:rPr lang="en-US" b="0" i="0" dirty="0">
                <a:solidFill>
                  <a:srgbClr val="212121"/>
                </a:solidFill>
                <a:effectLst/>
                <a:latin typeface="Courier New" panose="02070309020205020404" pitchFamily="49" charset="0"/>
              </a:rPr>
              <a:t>Column2 1 </a:t>
            </a:r>
          </a:p>
        </p:txBody>
      </p:sp>
      <p:sp>
        <p:nvSpPr>
          <p:cNvPr id="8" name="TextBox 7">
            <a:extLst>
              <a:ext uri="{FF2B5EF4-FFF2-40B4-BE49-F238E27FC236}">
                <a16:creationId xmlns:a16="http://schemas.microsoft.com/office/drawing/2014/main" id="{9DF6A9E5-EF29-4BEF-EF54-35D22D8CD569}"/>
              </a:ext>
            </a:extLst>
          </p:cNvPr>
          <p:cNvSpPr txBox="1"/>
          <p:nvPr/>
        </p:nvSpPr>
        <p:spPr>
          <a:xfrm>
            <a:off x="5230813" y="4171787"/>
            <a:ext cx="6100762" cy="2308324"/>
          </a:xfrm>
          <a:prstGeom prst="rect">
            <a:avLst/>
          </a:prstGeom>
          <a:solidFill>
            <a:schemeClr val="accent5">
              <a:lumMod val="20000"/>
              <a:lumOff val="80000"/>
            </a:schemeClr>
          </a:solidFill>
        </p:spPr>
        <p:txBody>
          <a:bodyPr wrap="square">
            <a:spAutoFit/>
          </a:bodyPr>
          <a:lstStyle/>
          <a:p>
            <a:r>
              <a:rPr lang="en-US" b="0" dirty="0">
                <a:solidFill>
                  <a:srgbClr val="008000"/>
                </a:solidFill>
                <a:effectLst/>
                <a:latin typeface="Courier New" panose="02070309020205020404" pitchFamily="49" charset="0"/>
              </a:rPr>
              <a:t># nulls by row</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df.isnull</a:t>
            </a:r>
            <a:r>
              <a:rPr lang="en-US" b="0" dirty="0">
                <a:solidFill>
                  <a:srgbClr val="000000"/>
                </a:solidFill>
                <a:effectLst/>
                <a:latin typeface="Courier New" panose="02070309020205020404" pitchFamily="49" charset="0"/>
              </a:rPr>
              <a:t>().</a:t>
            </a:r>
            <a:r>
              <a:rPr lang="en-US" b="0" dirty="0">
                <a:solidFill>
                  <a:srgbClr val="795E26"/>
                </a:solidFill>
                <a:effectLst/>
                <a:latin typeface="Courier New" panose="02070309020205020404" pitchFamily="49" charset="0"/>
              </a:rPr>
              <a:t>sum</a:t>
            </a:r>
            <a:r>
              <a:rPr lang="en-US" b="0" dirty="0">
                <a:solidFill>
                  <a:srgbClr val="000000"/>
                </a:solidFill>
                <a:effectLst/>
                <a:latin typeface="Courier New" panose="02070309020205020404" pitchFamily="49" charset="0"/>
              </a:rPr>
              <a:t>(axis=</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a:t>
            </a:r>
          </a:p>
          <a:p>
            <a:endParaRPr lang="en-US" dirty="0">
              <a:solidFill>
                <a:srgbClr val="000000"/>
              </a:solidFill>
              <a:latin typeface="Courier New" panose="02070309020205020404" pitchFamily="49" charset="0"/>
            </a:endParaRPr>
          </a:p>
          <a:p>
            <a:r>
              <a:rPr lang="en-US" b="0" i="0" dirty="0">
                <a:solidFill>
                  <a:srgbClr val="212121"/>
                </a:solidFill>
                <a:effectLst/>
                <a:latin typeface="Courier New" panose="02070309020205020404" pitchFamily="49" charset="0"/>
              </a:rPr>
              <a:t>0 0 </a:t>
            </a:r>
          </a:p>
          <a:p>
            <a:r>
              <a:rPr lang="en-US" b="0" i="0" dirty="0">
                <a:solidFill>
                  <a:srgbClr val="212121"/>
                </a:solidFill>
                <a:effectLst/>
                <a:latin typeface="Courier New" panose="02070309020205020404" pitchFamily="49" charset="0"/>
              </a:rPr>
              <a:t>1 0 </a:t>
            </a:r>
          </a:p>
          <a:p>
            <a:r>
              <a:rPr lang="en-US" b="0" i="0" dirty="0">
                <a:solidFill>
                  <a:srgbClr val="212121"/>
                </a:solidFill>
                <a:effectLst/>
                <a:latin typeface="Courier New" panose="02070309020205020404" pitchFamily="49" charset="0"/>
              </a:rPr>
              <a:t>2 1 </a:t>
            </a:r>
          </a:p>
          <a:p>
            <a:r>
              <a:rPr lang="en-US" b="0" i="0" dirty="0">
                <a:solidFill>
                  <a:srgbClr val="212121"/>
                </a:solidFill>
                <a:effectLst/>
                <a:latin typeface="Courier New" panose="02070309020205020404" pitchFamily="49" charset="0"/>
              </a:rPr>
              <a:t>3 1 </a:t>
            </a:r>
          </a:p>
          <a:p>
            <a:r>
              <a:rPr lang="en-US" b="0" i="0" dirty="0">
                <a:solidFill>
                  <a:srgbClr val="212121"/>
                </a:solidFill>
                <a:effectLst/>
                <a:latin typeface="Courier New" panose="02070309020205020404" pitchFamily="49" charset="0"/>
              </a:rPr>
              <a:t>4 0</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501287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1F4-3CDA-4DC6-7123-482BCBB91F44}"/>
              </a:ext>
            </a:extLst>
          </p:cNvPr>
          <p:cNvSpPr>
            <a:spLocks noGrp="1"/>
          </p:cNvSpPr>
          <p:nvPr>
            <p:ph type="title"/>
          </p:nvPr>
        </p:nvSpPr>
        <p:spPr/>
        <p:txBody>
          <a:bodyPr/>
          <a:lstStyle/>
          <a:p>
            <a:r>
              <a:rPr lang="en-US" dirty="0"/>
              <a:t>Dealing w. Nulls</a:t>
            </a:r>
          </a:p>
        </p:txBody>
      </p:sp>
      <p:sp>
        <p:nvSpPr>
          <p:cNvPr id="3" name="Content Placeholder 2">
            <a:extLst>
              <a:ext uri="{FF2B5EF4-FFF2-40B4-BE49-F238E27FC236}">
                <a16:creationId xmlns:a16="http://schemas.microsoft.com/office/drawing/2014/main" id="{0DF0CFC5-60C7-6715-870A-7FC0797AF9DD}"/>
              </a:ext>
            </a:extLst>
          </p:cNvPr>
          <p:cNvSpPr>
            <a:spLocks noGrp="1"/>
          </p:cNvSpPr>
          <p:nvPr>
            <p:ph idx="1"/>
          </p:nvPr>
        </p:nvSpPr>
        <p:spPr/>
        <p:txBody>
          <a:bodyPr>
            <a:normAutofit/>
          </a:bodyPr>
          <a:lstStyle/>
          <a:p>
            <a:r>
              <a:rPr lang="en-US" dirty="0"/>
              <a:t>The </a:t>
            </a:r>
            <a:r>
              <a:rPr lang="en-US" dirty="0" err="1"/>
              <a:t>fillna</a:t>
            </a:r>
            <a:r>
              <a:rPr lang="en-US" dirty="0"/>
              <a:t> function in Pandas is used to fill missing or null values in a </a:t>
            </a:r>
            <a:r>
              <a:rPr lang="en-US" dirty="0" err="1"/>
              <a:t>DataFrame</a:t>
            </a:r>
            <a:r>
              <a:rPr lang="en-US" dirty="0"/>
              <a:t> or Series.</a:t>
            </a:r>
          </a:p>
          <a:p>
            <a:pPr lvl="1"/>
            <a:r>
              <a:rPr lang="en-US" dirty="0"/>
              <a:t>It allows you to replace missing values with a specified scalar value, a dictionary mapping columns to values, or by using various filling methods.</a:t>
            </a:r>
          </a:p>
          <a:p>
            <a:pPr lvl="1"/>
            <a:r>
              <a:rPr lang="en-US" dirty="0"/>
              <a:t>Syntax: </a:t>
            </a:r>
            <a:r>
              <a:rPr lang="en-US" dirty="0" err="1"/>
              <a:t>DataFrame.fillna</a:t>
            </a:r>
            <a:r>
              <a:rPr lang="en-US" dirty="0"/>
              <a:t>(value, method, axis, </a:t>
            </a:r>
            <a:r>
              <a:rPr lang="en-US" dirty="0" err="1"/>
              <a:t>inplace</a:t>
            </a:r>
            <a:r>
              <a:rPr lang="en-US" dirty="0"/>
              <a:t>)</a:t>
            </a:r>
          </a:p>
          <a:p>
            <a:pPr lvl="2"/>
            <a:r>
              <a:rPr lang="en-US" dirty="0"/>
              <a:t>The value parameter specifies the value to use for filling missing values.</a:t>
            </a:r>
          </a:p>
          <a:p>
            <a:pPr lvl="2"/>
            <a:r>
              <a:rPr lang="en-US" dirty="0"/>
              <a:t>The method parameter determines the filling method to use (e.g., forward fill, backward fill, interpolation, etc.).</a:t>
            </a:r>
          </a:p>
          <a:p>
            <a:pPr lvl="2"/>
            <a:r>
              <a:rPr lang="en-US" dirty="0"/>
              <a:t>The axis parameter indicates the axis along which the filling operation is performed (0 for rows, 1 for columns).</a:t>
            </a:r>
          </a:p>
          <a:p>
            <a:pPr lvl="2"/>
            <a:r>
              <a:rPr lang="en-US" dirty="0"/>
              <a:t>The </a:t>
            </a:r>
            <a:r>
              <a:rPr lang="en-US" dirty="0" err="1"/>
              <a:t>inplace</a:t>
            </a:r>
            <a:r>
              <a:rPr lang="en-US" dirty="0"/>
              <a:t> parameter specifies whether to modify the </a:t>
            </a:r>
            <a:r>
              <a:rPr lang="en-US" dirty="0" err="1"/>
              <a:t>DataFrame</a:t>
            </a:r>
            <a:r>
              <a:rPr lang="en-US" dirty="0"/>
              <a:t> in place or return a new </a:t>
            </a:r>
            <a:r>
              <a:rPr lang="en-US" dirty="0" err="1"/>
              <a:t>DataFrame</a:t>
            </a:r>
            <a:r>
              <a:rPr lang="en-US" dirty="0"/>
              <a:t> with filled values.</a:t>
            </a:r>
          </a:p>
        </p:txBody>
      </p:sp>
      <p:sp>
        <p:nvSpPr>
          <p:cNvPr id="4" name="Slide Number Placeholder 3">
            <a:extLst>
              <a:ext uri="{FF2B5EF4-FFF2-40B4-BE49-F238E27FC236}">
                <a16:creationId xmlns:a16="http://schemas.microsoft.com/office/drawing/2014/main" id="{D9AB396A-EF2E-7F0E-7479-B09E4403CDE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9</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602C9B-B3EB-6A64-F234-5A05D7CF4A61}"/>
              </a:ext>
            </a:extLst>
          </p:cNvPr>
          <p:cNvSpPr>
            <a:spLocks noGrp="1"/>
          </p:cNvSpPr>
          <p:nvPr>
            <p:ph type="body" sz="half" idx="2"/>
          </p:nvPr>
        </p:nvSpPr>
        <p:spPr/>
        <p:txBody>
          <a:bodyPr/>
          <a:lstStyle/>
          <a:p>
            <a:r>
              <a:rPr lang="en-US" dirty="0"/>
              <a:t>Filling nulls in</a:t>
            </a:r>
          </a:p>
        </p:txBody>
      </p:sp>
    </p:spTree>
    <p:extLst>
      <p:ext uri="{BB962C8B-B14F-4D97-AF65-F5344CB8AC3E}">
        <p14:creationId xmlns:p14="http://schemas.microsoft.com/office/powerpoint/2010/main" val="4328305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
  <p:tag name="ARTICULATE_DESIGN_ID_ADVANTAGE WFU GRAY" val="WskgwrCM"/>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146BE606-2B82-6D44-9C82-BC76F8E56E91}" vid="{8FA9C6F1-D830-2A4D-B2C8-79AB7A36CF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 WFU Gray</Template>
  <TotalTime>15333</TotalTime>
  <Words>5041</Words>
  <Application>Microsoft Macintosh PowerPoint</Application>
  <PresentationFormat>Widescreen</PresentationFormat>
  <Paragraphs>778</Paragraphs>
  <Slides>58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Courier New</vt:lpstr>
      <vt:lpstr>Franklin Gothic Book</vt:lpstr>
      <vt:lpstr>Rockwell</vt:lpstr>
      <vt:lpstr>Söhne</vt:lpstr>
      <vt:lpstr>Wingdings</vt:lpstr>
      <vt:lpstr>Advantage WFU Gray</vt:lpstr>
      <vt:lpstr>More Pandas</vt:lpstr>
      <vt:lpstr>Agenda</vt:lpstr>
      <vt:lpstr>Converting a List to a Data Frame</vt:lpstr>
      <vt:lpstr>PowerPoint Presentation</vt:lpstr>
      <vt:lpstr>Converting a Dictionary to a Data Frame</vt:lpstr>
      <vt:lpstr>PowerPoint Presentation</vt:lpstr>
      <vt:lpstr>Dealing w. Nulls</vt:lpstr>
      <vt:lpstr>Dealing w. Nulls</vt:lpstr>
      <vt:lpstr>Dealing w. Nulls</vt:lpstr>
      <vt:lpstr>Dealing w. Nulls</vt:lpstr>
      <vt:lpstr>PowerPoint Presentation</vt:lpstr>
      <vt:lpstr>Dealing w. Dates</vt:lpstr>
      <vt:lpstr>Dealing w. Dates</vt:lpstr>
      <vt:lpstr>Iterating over rows.</vt:lpstr>
      <vt:lpstr>Ranking What Team is #1 </vt:lpstr>
      <vt:lpstr>The challenge is What Team is #1</vt:lpstr>
      <vt:lpstr>Basic Example</vt:lpstr>
      <vt:lpstr>Basic Example, try again #1 highest score</vt:lpstr>
      <vt:lpstr>Basic Example, Suppose I want to rank by worst student so #1 has lowest score </vt:lpstr>
      <vt:lpstr>PowerPoint Presentation</vt:lpstr>
      <vt:lpstr>Aggregation in Data Analysis</vt:lpstr>
      <vt:lpstr>Pandas Agenda</vt:lpstr>
      <vt:lpstr>How do I count number of missing values? </vt:lpstr>
      <vt:lpstr>What is an axis?</vt:lpstr>
      <vt:lpstr>How can I?</vt:lpstr>
      <vt:lpstr>PowerPoint Presentation</vt:lpstr>
      <vt:lpstr>Series</vt:lpstr>
      <vt:lpstr>Series: Aggregation basics</vt:lpstr>
      <vt:lpstr>DataFrame</vt:lpstr>
      <vt:lpstr>Dataframe: Aggregation basics</vt:lpstr>
      <vt:lpstr>Scientific Notation</vt:lpstr>
      <vt:lpstr>PowerPoint Presentation</vt:lpstr>
      <vt:lpstr>Pandas’ .aggregate()</vt:lpstr>
      <vt:lpstr>PowerPoint Presentation</vt:lpstr>
      <vt:lpstr>How about a little more complex… </vt:lpstr>
      <vt:lpstr>But how can I specify specific columns </vt:lpstr>
      <vt:lpstr>So how can I group by a category?</vt:lpstr>
      <vt:lpstr>Introduction to GroupBy</vt:lpstr>
      <vt:lpstr>Can I group by more than one column? </vt:lpstr>
      <vt:lpstr>Produces a weird result!</vt:lpstr>
      <vt:lpstr>Here is what panda’s says</vt:lpstr>
      <vt:lpstr>Panda’s Multi-Level-Indexes</vt:lpstr>
      <vt:lpstr>Flattening the Multi-index </vt:lpstr>
      <vt:lpstr>OR simply</vt:lpstr>
      <vt:lpstr>PowerPoint Presentation</vt:lpstr>
      <vt:lpstr>Intro to Visualization</vt:lpstr>
      <vt:lpstr>Matplotlib </vt:lpstr>
      <vt:lpstr>Distribution visualization </vt:lpstr>
      <vt:lpstr>Plotting basics = .hist()</vt:lpstr>
      <vt:lpstr>Histograms w. Matplot lib</vt:lpstr>
      <vt:lpstr>Boxplot</vt:lpstr>
      <vt:lpstr>Bar Chart = Two Step</vt:lpstr>
      <vt:lpstr>Bar Chart = Two Step</vt:lpstr>
      <vt:lpstr>Scatter Plot</vt:lpstr>
      <vt:lpstr>Line Plot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Pandas</dc:title>
  <dc:creator>Ames, Mike</dc:creator>
  <cp:lastModifiedBy>Ames, Mike</cp:lastModifiedBy>
  <cp:revision>10</cp:revision>
  <cp:lastPrinted>2016-03-29T20:25:09Z</cp:lastPrinted>
  <dcterms:created xsi:type="dcterms:W3CDTF">2023-06-15T15:51:11Z</dcterms:created>
  <dcterms:modified xsi:type="dcterms:W3CDTF">2023-06-29T13:55:57Z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10BDD68B-98B4-45DB-BA9A-FFDDAACC308A</vt:lpwstr>
  </property>
  <property fmtid="{D5CDD505-2E9C-101B-9397-08002B2CF9AE}" pid="3" name="ArticulatePath">
    <vt:lpwstr>WFUSB-PowerPoint-Template1 (1)</vt:lpwstr>
  </property>
</Properties>
</file>